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9" r:id="rId2"/>
    <p:sldId id="265" r:id="rId3"/>
    <p:sldId id="261" r:id="rId4"/>
    <p:sldId id="260" r:id="rId5"/>
    <p:sldId id="258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28" name="Місце для дати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A47D188-18EC-42A5-A31B-D71FAF4D9CDD}" type="datetimeFigureOut">
              <a:rPr lang="uk-UA" smtClean="0"/>
              <a:t>05.10.2015</a:t>
            </a:fld>
            <a:endParaRPr lang="uk-UA"/>
          </a:p>
        </p:txBody>
      </p:sp>
      <p:sp>
        <p:nvSpPr>
          <p:cNvPr id="17" name="Місце для нижнього колонтитула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130D68B1-7656-4284-B36E-7AAEF4BEA62F}" type="slidenum">
              <a:rPr lang="uk-UA" smtClean="0"/>
              <a:t>‹№›</a:t>
            </a:fld>
            <a:endParaRPr lang="uk-UA"/>
          </a:p>
        </p:txBody>
      </p:sp>
      <p:sp>
        <p:nvSpPr>
          <p:cNvPr id="21" name="Прямокут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кут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кут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кут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7D188-18EC-42A5-A31B-D71FAF4D9CDD}" type="datetimeFigureOut">
              <a:rPr lang="uk-UA" smtClean="0"/>
              <a:t>05.10.2015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68B1-7656-4284-B36E-7AAEF4BEA62F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7D188-18EC-42A5-A31B-D71FAF4D9CDD}" type="datetimeFigureOut">
              <a:rPr lang="uk-UA" smtClean="0"/>
              <a:t>05.10.2015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68B1-7656-4284-B36E-7AAEF4BEA62F}" type="slidenum">
              <a:rPr lang="uk-UA" smtClean="0"/>
              <a:t>‹№›</a:t>
            </a:fld>
            <a:endParaRPr lang="uk-UA"/>
          </a:p>
        </p:txBody>
      </p:sp>
      <p:sp>
        <p:nvSpPr>
          <p:cNvPr id="7" name="Пряма сполучна ліні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івнобедрений трикут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7D188-18EC-42A5-A31B-D71FAF4D9CDD}" type="datetimeFigureOut">
              <a:rPr lang="uk-UA" smtClean="0"/>
              <a:t>05.10.2015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68B1-7656-4284-B36E-7AAEF4BEA62F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Місце для вмісту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A47D188-18EC-42A5-A31B-D71FAF4D9CDD}" type="datetimeFigureOut">
              <a:rPr lang="uk-UA" smtClean="0"/>
              <a:t>05.10.2015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30D68B1-7656-4284-B36E-7AAEF4BEA62F}" type="slidenum">
              <a:rPr lang="uk-UA" smtClean="0"/>
              <a:t>‹№›</a:t>
            </a:fld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кут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7D188-18EC-42A5-A31B-D71FAF4D9CDD}" type="datetimeFigureOut">
              <a:rPr lang="uk-UA" smtClean="0"/>
              <a:t>05.10.2015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68B1-7656-4284-B36E-7AAEF4BEA62F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Місце для вмісту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1" name="Місце для вмісту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7D188-18EC-42A5-A31B-D71FAF4D9CDD}" type="datetimeFigureOut">
              <a:rPr lang="uk-UA" smtClean="0"/>
              <a:t>05.10.2015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68B1-7656-4284-B36E-7AAEF4BEA62F}" type="slidenum">
              <a:rPr lang="uk-UA" smtClean="0"/>
              <a:t>‹№›</a:t>
            </a:fld>
            <a:endParaRPr lang="uk-UA"/>
          </a:p>
        </p:txBody>
      </p:sp>
      <p:sp>
        <p:nvSpPr>
          <p:cNvPr id="11" name="Місце для вмісту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3" name="Місце для вмісту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7D188-18EC-42A5-A31B-D71FAF4D9CDD}" type="datetimeFigureOut">
              <a:rPr lang="uk-UA" smtClean="0"/>
              <a:t>05.10.2015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68B1-7656-4284-B36E-7AAEF4BEA62F}" type="slidenum">
              <a:rPr lang="uk-UA" smtClean="0"/>
              <a:t>‹№›</a:t>
            </a:fld>
            <a:endParaRPr lang="uk-UA"/>
          </a:p>
        </p:txBody>
      </p:sp>
      <p:sp>
        <p:nvSpPr>
          <p:cNvPr id="6" name="Рівнобедрений трикут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7D188-18EC-42A5-A31B-D71FAF4D9CDD}" type="datetimeFigureOut">
              <a:rPr lang="uk-UA" smtClean="0"/>
              <a:t>05.10.2015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68B1-7656-4284-B36E-7AAEF4BEA62F}" type="slidenum">
              <a:rPr lang="uk-UA" smtClean="0"/>
              <a:t>‹№›</a:t>
            </a:fld>
            <a:endParaRPr lang="uk-UA"/>
          </a:p>
        </p:txBody>
      </p:sp>
      <p:sp>
        <p:nvSpPr>
          <p:cNvPr id="5" name="Пряма сполучна ліні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івнобедрений трикут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7D188-18EC-42A5-A31B-D71FAF4D9CDD}" type="datetimeFigureOut">
              <a:rPr lang="uk-UA" smtClean="0"/>
              <a:t>05.10.2015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68B1-7656-4284-B36E-7AAEF4BEA62F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Пряма сполучна ліні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 сполучна ліні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івнобедрений трикут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Місце для вмісту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7D188-18EC-42A5-A31B-D71FAF4D9CDD}" type="datetimeFigureOut">
              <a:rPr lang="uk-UA" smtClean="0"/>
              <a:t>05.10.2015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68B1-7656-4284-B36E-7AAEF4BEA62F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Пряма сполучна ліні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івнобедрений трикут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кут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Місце для заголовка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3" name="Місце для тексту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4" name="Місце для дати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A47D188-18EC-42A5-A31B-D71FAF4D9CDD}" type="datetimeFigureOut">
              <a:rPr lang="uk-UA" smtClean="0"/>
              <a:t>05.10.2015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Місце для номера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30D68B1-7656-4284-B36E-7AAEF4BEA62F}" type="slidenum">
              <a:rPr lang="uk-UA" smtClean="0"/>
              <a:t>‹№›</a:t>
            </a:fld>
            <a:endParaRPr lang="uk-UA"/>
          </a:p>
        </p:txBody>
      </p:sp>
      <p:sp>
        <p:nvSpPr>
          <p:cNvPr id="28" name="Пряма сполучна ліні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 сполучна ліні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івнобедрений трикут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121" y="2852936"/>
            <a:ext cx="7523665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5445224"/>
            <a:ext cx="6907213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037" y="476672"/>
            <a:ext cx="4883115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576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0070C0"/>
                </a:solidFill>
              </a:rPr>
              <a:t>Association Agenda is about change</a:t>
            </a:r>
            <a:endParaRPr lang="uk-UA" b="1" dirty="0">
              <a:solidFill>
                <a:srgbClr val="0070C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"/>
          </p:nvPr>
        </p:nvSpPr>
        <p:spPr>
          <a:xfrm>
            <a:off x="1331640" y="1219200"/>
            <a:ext cx="7355160" cy="49377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sz="3200" dirty="0"/>
          </a:p>
          <a:p>
            <a:r>
              <a:rPr lang="en-GB" sz="3200" dirty="0" smtClean="0"/>
              <a:t>Change as the goal</a:t>
            </a:r>
          </a:p>
          <a:p>
            <a:pPr marL="0" indent="0">
              <a:buNone/>
            </a:pPr>
            <a:endParaRPr lang="en-GB" sz="3200" dirty="0" smtClean="0"/>
          </a:p>
          <a:p>
            <a:r>
              <a:rPr lang="en-GB" sz="3200" dirty="0" smtClean="0"/>
              <a:t>Change as a prerequisite of change</a:t>
            </a:r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endParaRPr lang="en-GB" sz="3200" dirty="0" smtClean="0"/>
          </a:p>
          <a:p>
            <a:pPr marL="0" indent="0">
              <a:buNone/>
            </a:pPr>
            <a:r>
              <a:rPr lang="en-GB" sz="3200" b="1" dirty="0" smtClean="0">
                <a:solidFill>
                  <a:srgbClr val="00B0F0"/>
                </a:solidFill>
              </a:rPr>
              <a:t>What </a:t>
            </a:r>
            <a:r>
              <a:rPr lang="en-GB" sz="3200" b="1" dirty="0" smtClean="0">
                <a:solidFill>
                  <a:srgbClr val="00B0F0"/>
                </a:solidFill>
              </a:rPr>
              <a:t>about us </a:t>
            </a:r>
            <a:r>
              <a:rPr lang="en-GB" sz="3200" b="1" dirty="0" smtClean="0">
                <a:solidFill>
                  <a:srgbClr val="00B0F0"/>
                </a:solidFill>
              </a:rPr>
              <a:t>? </a:t>
            </a:r>
          </a:p>
          <a:p>
            <a:pPr marL="0" indent="0">
              <a:buNone/>
            </a:pPr>
            <a:endParaRPr lang="en-GB" sz="3200" b="1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GB" sz="3200" b="1" dirty="0" smtClean="0">
                <a:solidFill>
                  <a:srgbClr val="00B0F0"/>
                </a:solidFill>
              </a:rPr>
              <a:t>Shouldn’t we also change to be able to implement our role at the new stage?</a:t>
            </a:r>
            <a:endParaRPr lang="en-GB" sz="3200" b="1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6809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90600"/>
          </a:xfrm>
        </p:spPr>
        <p:txBody>
          <a:bodyPr/>
          <a:lstStyle/>
          <a:p>
            <a:r>
              <a:rPr lang="en-GB" b="1" dirty="0">
                <a:solidFill>
                  <a:srgbClr val="0070C0"/>
                </a:solidFill>
              </a:rPr>
              <a:t>EU-Ukraine Civil Society Platform</a:t>
            </a:r>
            <a:endParaRPr lang="uk-UA" b="1" dirty="0">
              <a:solidFill>
                <a:srgbClr val="0070C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"/>
          </p:nvPr>
        </p:nvSpPr>
        <p:spPr>
          <a:xfrm>
            <a:off x="395536" y="1196752"/>
            <a:ext cx="8229600" cy="493776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Establishment - a </a:t>
            </a:r>
            <a:r>
              <a:rPr lang="en-GB" dirty="0" smtClean="0"/>
              <a:t>year of negotiations</a:t>
            </a:r>
          </a:p>
          <a:p>
            <a:pPr marL="811213" indent="0">
              <a:buFont typeface="Courier New" panose="02070309020205020404" pitchFamily="49" charset="0"/>
              <a:buChar char="o"/>
            </a:pPr>
            <a:r>
              <a:rPr lang="en-GB" dirty="0" smtClean="0"/>
              <a:t> </a:t>
            </a:r>
            <a:r>
              <a:rPr lang="en-GB" sz="2000" dirty="0" smtClean="0"/>
              <a:t>CSO </a:t>
            </a:r>
            <a:r>
              <a:rPr lang="en-GB" sz="2000" dirty="0"/>
              <a:t>activists</a:t>
            </a:r>
          </a:p>
          <a:p>
            <a:pPr marL="811213" indent="0">
              <a:buFont typeface="Courier New" panose="02070309020205020404" pitchFamily="49" charset="0"/>
              <a:buChar char="o"/>
            </a:pPr>
            <a:r>
              <a:rPr lang="en-GB" sz="2000" dirty="0"/>
              <a:t> representatives of trade-unions and employers</a:t>
            </a:r>
          </a:p>
          <a:p>
            <a:pPr marL="811213" indent="0">
              <a:buFont typeface="Courier New" panose="02070309020205020404" pitchFamily="49" charset="0"/>
              <a:buChar char="o"/>
            </a:pPr>
            <a:r>
              <a:rPr lang="en-GB" sz="2000" dirty="0"/>
              <a:t> European Economic and Social Committee</a:t>
            </a:r>
          </a:p>
          <a:p>
            <a:r>
              <a:rPr lang="en-GB" dirty="0" smtClean="0"/>
              <a:t>the success – the CSP </a:t>
            </a:r>
            <a:r>
              <a:rPr lang="en-GB" dirty="0" smtClean="0"/>
              <a:t>officially created on April </a:t>
            </a:r>
            <a:r>
              <a:rPr lang="en-GB" dirty="0" smtClean="0"/>
              <a:t>16, </a:t>
            </a:r>
            <a:r>
              <a:rPr lang="en-GB" dirty="0" smtClean="0"/>
              <a:t>2005</a:t>
            </a:r>
            <a:endParaRPr lang="en-GB" dirty="0" smtClean="0"/>
          </a:p>
          <a:p>
            <a:r>
              <a:rPr lang="en-GB" dirty="0" smtClean="0"/>
              <a:t>b</a:t>
            </a:r>
            <a:r>
              <a:rPr lang="en-GB" dirty="0" smtClean="0"/>
              <a:t>ut the compromise is far from initial CSO vision: </a:t>
            </a:r>
          </a:p>
          <a:p>
            <a:pPr marL="809625" indent="1588">
              <a:buFont typeface="Courier New" panose="02070309020205020404" pitchFamily="49" charset="0"/>
              <a:buChar char="o"/>
              <a:tabLst>
                <a:tab pos="982663" algn="l"/>
              </a:tabLst>
            </a:pPr>
            <a:r>
              <a:rPr lang="en-GB" sz="1900" dirty="0"/>
              <a:t> low ambitions (2 meetings with 1-2 position papers per year)</a:t>
            </a:r>
          </a:p>
          <a:p>
            <a:pPr marL="809625" indent="1588">
              <a:buFont typeface="Courier New" panose="02070309020205020404" pitchFamily="49" charset="0"/>
              <a:buChar char="o"/>
              <a:tabLst>
                <a:tab pos="982663" algn="l"/>
              </a:tabLst>
            </a:pPr>
            <a:r>
              <a:rPr lang="en-GB" sz="1900" dirty="0"/>
              <a:t> institutional challenges – the need to seek consensus between sectors</a:t>
            </a:r>
          </a:p>
          <a:p>
            <a:r>
              <a:rPr lang="en-GB" dirty="0" smtClean="0"/>
              <a:t>the solution:  the Ukrainian side of the CSP should go further</a:t>
            </a:r>
          </a:p>
          <a:p>
            <a:pPr marL="809625" indent="1588">
              <a:buFont typeface="Courier New" panose="02070309020205020404" pitchFamily="49" charset="0"/>
              <a:buChar char="o"/>
              <a:tabLst>
                <a:tab pos="982663" algn="l"/>
              </a:tabLst>
            </a:pPr>
            <a:r>
              <a:rPr lang="en-GB" sz="2000" dirty="0"/>
              <a:t> </a:t>
            </a:r>
            <a:r>
              <a:rPr lang="en-GB" sz="2000" dirty="0" smtClean="0"/>
              <a:t>monitoring of the Association Agreement implementation</a:t>
            </a:r>
            <a:endParaRPr lang="en-GB" sz="2000" dirty="0"/>
          </a:p>
          <a:p>
            <a:pPr marL="809625" indent="1588">
              <a:buFont typeface="Courier New" panose="02070309020205020404" pitchFamily="49" charset="0"/>
              <a:buChar char="o"/>
              <a:tabLst>
                <a:tab pos="982663" algn="l"/>
              </a:tabLst>
            </a:pPr>
            <a:r>
              <a:rPr lang="en-GB" sz="2000" dirty="0"/>
              <a:t> </a:t>
            </a:r>
            <a:r>
              <a:rPr lang="en-GB" sz="2000" dirty="0" smtClean="0"/>
              <a:t>activities within thematic </a:t>
            </a:r>
            <a:r>
              <a:rPr lang="en-GB" sz="2000" dirty="0"/>
              <a:t>w</a:t>
            </a:r>
            <a:r>
              <a:rPr lang="en-GB" sz="2000" dirty="0" smtClean="0"/>
              <a:t>orking groups</a:t>
            </a:r>
          </a:p>
          <a:p>
            <a:pPr marL="0" indent="0">
              <a:buNone/>
            </a:pPr>
            <a:endParaRPr lang="en-GB" dirty="0" smtClean="0"/>
          </a:p>
          <a:p>
            <a:pPr marL="809625" indent="0">
              <a:buNone/>
              <a:tabLst>
                <a:tab pos="982663" algn="l"/>
              </a:tabLst>
            </a:pPr>
            <a:endParaRPr lang="en-GB" sz="2000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05711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 </a:t>
            </a:r>
            <a:r>
              <a:rPr lang="en-GB" b="1" dirty="0" smtClean="0">
                <a:solidFill>
                  <a:schemeClr val="accent2">
                    <a:lumMod val="75000"/>
                  </a:schemeClr>
                </a:solidFill>
              </a:rPr>
              <a:t>EU-Ukraine Civil Society Platform</a:t>
            </a:r>
            <a:endParaRPr lang="uk-UA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Місце для вмісту 4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645296"/>
            <a:ext cx="282225" cy="288032"/>
          </a:xfrm>
        </p:spPr>
      </p:pic>
      <p:sp>
        <p:nvSpPr>
          <p:cNvPr id="4" name="Місце для вмісту 2"/>
          <p:cNvSpPr txBox="1">
            <a:spLocks/>
          </p:cNvSpPr>
          <p:nvPr/>
        </p:nvSpPr>
        <p:spPr>
          <a:xfrm>
            <a:off x="4644008" y="1223070"/>
            <a:ext cx="4114800" cy="49377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 dirty="0"/>
          </a:p>
        </p:txBody>
      </p:sp>
      <p:pic>
        <p:nvPicPr>
          <p:cNvPr id="17" name="Місце для вмісту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857" y="2645296"/>
            <a:ext cx="282225" cy="288032"/>
          </a:xfrm>
          <a:prstGeom prst="rect">
            <a:avLst/>
          </a:prstGeom>
        </p:spPr>
      </p:pic>
      <p:pic>
        <p:nvPicPr>
          <p:cNvPr id="18" name="Місце для вмісту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780" y="2645296"/>
            <a:ext cx="282225" cy="288032"/>
          </a:xfrm>
          <a:prstGeom prst="rect">
            <a:avLst/>
          </a:prstGeom>
        </p:spPr>
      </p:pic>
      <p:pic>
        <p:nvPicPr>
          <p:cNvPr id="19" name="Місце для вмісту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7895" y="2645296"/>
            <a:ext cx="282225" cy="288032"/>
          </a:xfrm>
          <a:prstGeom prst="rect">
            <a:avLst/>
          </a:prstGeom>
        </p:spPr>
      </p:pic>
      <p:pic>
        <p:nvPicPr>
          <p:cNvPr id="20" name="Місце для вмісту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482" y="2645296"/>
            <a:ext cx="282225" cy="288032"/>
          </a:xfrm>
          <a:prstGeom prst="rect">
            <a:avLst/>
          </a:prstGeom>
        </p:spPr>
      </p:pic>
      <p:pic>
        <p:nvPicPr>
          <p:cNvPr id="21" name="Місце для вмісту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06" y="2645296"/>
            <a:ext cx="282225" cy="288032"/>
          </a:xfrm>
          <a:prstGeom prst="rect">
            <a:avLst/>
          </a:prstGeom>
        </p:spPr>
      </p:pic>
      <p:pic>
        <p:nvPicPr>
          <p:cNvPr id="31" name="Місце для вмісту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354" y="3556318"/>
            <a:ext cx="282225" cy="288032"/>
          </a:xfrm>
          <a:prstGeom prst="rect">
            <a:avLst/>
          </a:prstGeom>
        </p:spPr>
      </p:pic>
      <p:pic>
        <p:nvPicPr>
          <p:cNvPr id="35" name="Місце для вмісту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127" y="3556318"/>
            <a:ext cx="282225" cy="288032"/>
          </a:xfrm>
          <a:prstGeom prst="rect">
            <a:avLst/>
          </a:prstGeom>
        </p:spPr>
      </p:pic>
      <p:pic>
        <p:nvPicPr>
          <p:cNvPr id="36" name="Місце для вмісту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6667" y="3545702"/>
            <a:ext cx="282225" cy="288032"/>
          </a:xfrm>
          <a:prstGeom prst="rect">
            <a:avLst/>
          </a:prstGeom>
        </p:spPr>
      </p:pic>
      <p:pic>
        <p:nvPicPr>
          <p:cNvPr id="37" name="Місце для вмісту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5306" y="3545702"/>
            <a:ext cx="282225" cy="288032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1722" y="3545702"/>
            <a:ext cx="280987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369" y="3557459"/>
            <a:ext cx="280987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Місце для вмісту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270" y="1868849"/>
            <a:ext cx="282225" cy="288032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989031" y="2908046"/>
            <a:ext cx="2270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Members from EESC</a:t>
            </a:r>
            <a:endParaRPr lang="uk-UA" dirty="0"/>
          </a:p>
        </p:txBody>
      </p:sp>
      <p:sp>
        <p:nvSpPr>
          <p:cNvPr id="44" name="TextBox 43"/>
          <p:cNvSpPr txBox="1"/>
          <p:nvPr/>
        </p:nvSpPr>
        <p:spPr>
          <a:xfrm>
            <a:off x="1508866" y="2132856"/>
            <a:ext cx="1280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Co-Head</a:t>
            </a:r>
            <a:endParaRPr lang="uk-UA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3395" y="1938750"/>
            <a:ext cx="3756025" cy="2713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5" name="Місце для вмісту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372" y="2645296"/>
            <a:ext cx="282225" cy="288032"/>
          </a:xfrm>
          <a:prstGeom prst="rect">
            <a:avLst/>
          </a:prstGeom>
        </p:spPr>
      </p:pic>
      <p:pic>
        <p:nvPicPr>
          <p:cNvPr id="68" name="Місце для вмісту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2433" y="2661552"/>
            <a:ext cx="282225" cy="288032"/>
          </a:xfrm>
          <a:prstGeom prst="rect">
            <a:avLst/>
          </a:prstGeom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603" y="2675655"/>
            <a:ext cx="280987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1248778" y="4005064"/>
            <a:ext cx="2193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Observers – other EU organizations</a:t>
            </a:r>
            <a:endParaRPr lang="uk-UA" dirty="0"/>
          </a:p>
        </p:txBody>
      </p:sp>
      <p:cxnSp>
        <p:nvCxnSpPr>
          <p:cNvPr id="58" name="Пряма сполучна лінія 57"/>
          <p:cNvCxnSpPr/>
          <p:nvPr/>
        </p:nvCxnSpPr>
        <p:spPr>
          <a:xfrm>
            <a:off x="1353466" y="4869160"/>
            <a:ext cx="19058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" name="Рисунок 6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423" y="5386394"/>
            <a:ext cx="1318422" cy="878947"/>
          </a:xfrm>
          <a:prstGeom prst="rect">
            <a:avLst/>
          </a:prstGeom>
        </p:spPr>
      </p:pic>
      <p:pic>
        <p:nvPicPr>
          <p:cNvPr id="62" name="Рисунок 6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220" y="5386395"/>
            <a:ext cx="1318420" cy="87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773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2">
                    <a:lumMod val="75000"/>
                  </a:schemeClr>
                </a:solidFill>
              </a:rPr>
              <a:t>UA Side of CSP           </a:t>
            </a:r>
            <a:r>
              <a:rPr lang="en-GB" b="1" dirty="0" err="1" smtClean="0">
                <a:solidFill>
                  <a:schemeClr val="accent2">
                    <a:lumMod val="75000"/>
                  </a:schemeClr>
                </a:solidFill>
              </a:rPr>
              <a:t>EaP</a:t>
            </a:r>
            <a:r>
              <a:rPr lang="en-GB" b="1" dirty="0" smtClean="0">
                <a:solidFill>
                  <a:schemeClr val="accent2">
                    <a:lumMod val="75000"/>
                  </a:schemeClr>
                </a:solidFill>
              </a:rPr>
              <a:t> CSF UNP</a:t>
            </a:r>
            <a:endParaRPr lang="uk-UA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72903"/>
            <a:ext cx="3859102" cy="4401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564904"/>
            <a:ext cx="16954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508104" y="288429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WG coordinators</a:t>
            </a:r>
            <a:endParaRPr lang="uk-UA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9351" y="1700808"/>
            <a:ext cx="280987" cy="29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508104" y="199290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National Facilitator</a:t>
            </a:r>
            <a:endParaRPr lang="uk-UA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941168"/>
            <a:ext cx="19812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004048" y="5805264"/>
            <a:ext cx="1764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Platform</a:t>
            </a:r>
            <a:endParaRPr lang="uk-UA" dirty="0"/>
          </a:p>
        </p:txBody>
      </p:sp>
      <p:sp>
        <p:nvSpPr>
          <p:cNvPr id="8" name="TextBox 7"/>
          <p:cNvSpPr txBox="1"/>
          <p:nvPr/>
        </p:nvSpPr>
        <p:spPr>
          <a:xfrm>
            <a:off x="7092280" y="580526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 WGs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04372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19256" cy="1485692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Expectations regarding Platforms’ Participation</a:t>
            </a:r>
            <a:endParaRPr lang="uk-UA" b="1" dirty="0">
              <a:solidFill>
                <a:srgbClr val="0070C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"/>
          </p:nvPr>
        </p:nvSpPr>
        <p:spPr>
          <a:xfrm>
            <a:off x="457200" y="1453426"/>
            <a:ext cx="7283152" cy="4999910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Extensive expertise in EU policies and Association Agenda tasks</a:t>
            </a:r>
          </a:p>
          <a:p>
            <a:r>
              <a:rPr lang="en-GB" dirty="0" smtClean="0"/>
              <a:t>Effective management</a:t>
            </a:r>
          </a:p>
          <a:p>
            <a:r>
              <a:rPr lang="en-GB" dirty="0" smtClean="0"/>
              <a:t>High-quality </a:t>
            </a:r>
            <a:r>
              <a:rPr lang="en-GB" dirty="0" smtClean="0"/>
              <a:t>policy analysis</a:t>
            </a:r>
          </a:p>
          <a:p>
            <a:r>
              <a:rPr lang="en-GB" dirty="0" smtClean="0"/>
              <a:t>Capacity to engage in stakeholder dialogue</a:t>
            </a:r>
          </a:p>
          <a:p>
            <a:r>
              <a:rPr lang="en-GB" dirty="0" smtClean="0"/>
              <a:t>Effective advocacy </a:t>
            </a:r>
            <a:r>
              <a:rPr lang="en-GB" dirty="0" smtClean="0"/>
              <a:t>campaigns</a:t>
            </a:r>
            <a:endParaRPr lang="en-GB" dirty="0"/>
          </a:p>
          <a:p>
            <a:r>
              <a:rPr lang="en-GB" dirty="0" smtClean="0"/>
              <a:t>Financial </a:t>
            </a:r>
            <a:r>
              <a:rPr lang="en-GB" dirty="0" smtClean="0"/>
              <a:t>resources to ensure the above</a:t>
            </a:r>
            <a:endParaRPr lang="en-GB" dirty="0" smtClean="0"/>
          </a:p>
          <a:p>
            <a:r>
              <a:rPr lang="en-GB" dirty="0" smtClean="0"/>
              <a:t>Active involvement of all members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4416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0070C0"/>
                </a:solidFill>
              </a:rPr>
              <a:t>Reality</a:t>
            </a:r>
            <a:endParaRPr lang="uk-UA" b="1" dirty="0">
              <a:solidFill>
                <a:srgbClr val="0070C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8229600" cy="4672176"/>
          </a:xfrm>
        </p:spPr>
        <p:txBody>
          <a:bodyPr/>
          <a:lstStyle/>
          <a:p>
            <a:r>
              <a:rPr lang="en-GB" dirty="0" smtClean="0"/>
              <a:t>A few organizations with strong expertise in each sector but on average lack of knowledge</a:t>
            </a:r>
          </a:p>
          <a:p>
            <a:r>
              <a:rPr lang="en-GB" dirty="0" smtClean="0"/>
              <a:t>Particular lack </a:t>
            </a:r>
            <a:r>
              <a:rPr lang="en-GB" dirty="0" smtClean="0"/>
              <a:t>of expertise in economic and trade issues</a:t>
            </a:r>
            <a:endParaRPr lang="en-GB" dirty="0"/>
          </a:p>
          <a:p>
            <a:r>
              <a:rPr lang="en-GB" dirty="0" smtClean="0"/>
              <a:t>“Volunteer” </a:t>
            </a:r>
            <a:r>
              <a:rPr lang="en-GB" dirty="0"/>
              <a:t>management</a:t>
            </a:r>
          </a:p>
          <a:p>
            <a:r>
              <a:rPr lang="en-GB" dirty="0" smtClean="0"/>
              <a:t>Products: several statements and position papers per year + a few joint projects/activities</a:t>
            </a:r>
            <a:endParaRPr lang="en-GB" dirty="0"/>
          </a:p>
          <a:p>
            <a:r>
              <a:rPr lang="en-GB" dirty="0" smtClean="0"/>
              <a:t>Voicing concerns but not advocating alternatives </a:t>
            </a:r>
          </a:p>
          <a:p>
            <a:r>
              <a:rPr lang="en-GB" dirty="0"/>
              <a:t>Practically no cooperation with other stakeholders</a:t>
            </a:r>
          </a:p>
          <a:p>
            <a:r>
              <a:rPr lang="en-GB" dirty="0" smtClean="0"/>
              <a:t>Resources only for statutory </a:t>
            </a:r>
            <a:r>
              <a:rPr lang="en-GB" dirty="0" smtClean="0"/>
              <a:t>activities (at best)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55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8856984" cy="648072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What is </a:t>
            </a:r>
            <a:r>
              <a:rPr lang="en-GB" b="1" dirty="0" smtClean="0">
                <a:solidFill>
                  <a:srgbClr val="0070C0"/>
                </a:solidFill>
              </a:rPr>
              <a:t>necessary to ensure the change</a:t>
            </a:r>
            <a:endParaRPr lang="uk-UA" b="1" dirty="0">
              <a:solidFill>
                <a:srgbClr val="0070C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283152" cy="5184576"/>
          </a:xfrm>
        </p:spPr>
        <p:txBody>
          <a:bodyPr>
            <a:normAutofit fontScale="92500" lnSpcReduction="10000"/>
          </a:bodyPr>
          <a:lstStyle/>
          <a:p>
            <a:endParaRPr lang="en-GB" dirty="0" smtClean="0"/>
          </a:p>
          <a:p>
            <a:r>
              <a:rPr lang="en-GB" dirty="0" smtClean="0"/>
              <a:t>Capacity building (enhancing expertise and skills)</a:t>
            </a:r>
          </a:p>
          <a:p>
            <a:r>
              <a:rPr lang="en-GB" smtClean="0"/>
              <a:t>Scrutiny/database </a:t>
            </a:r>
            <a:r>
              <a:rPr lang="en-GB" dirty="0" smtClean="0"/>
              <a:t>of civil society expertise</a:t>
            </a:r>
          </a:p>
          <a:p>
            <a:r>
              <a:rPr lang="en-GB" dirty="0" smtClean="0"/>
              <a:t>Professional full-time management + performance standards</a:t>
            </a:r>
          </a:p>
          <a:p>
            <a:r>
              <a:rPr lang="en-GB" dirty="0" smtClean="0"/>
              <a:t>Focus on reforms’ </a:t>
            </a:r>
            <a:r>
              <a:rPr lang="en-GB" dirty="0" err="1" smtClean="0"/>
              <a:t>MoE</a:t>
            </a:r>
            <a:r>
              <a:rPr lang="en-GB" dirty="0" smtClean="0"/>
              <a:t> and advocacy (full cycle)</a:t>
            </a:r>
          </a:p>
          <a:p>
            <a:r>
              <a:rPr lang="en-GB" dirty="0" smtClean="0"/>
              <a:t>Developing signature products (like </a:t>
            </a:r>
            <a:r>
              <a:rPr lang="en-GB" dirty="0" err="1" smtClean="0"/>
              <a:t>EaP</a:t>
            </a:r>
            <a:r>
              <a:rPr lang="en-GB" dirty="0" smtClean="0"/>
              <a:t> EI Index)</a:t>
            </a:r>
          </a:p>
          <a:p>
            <a:r>
              <a:rPr lang="en-GB" dirty="0" smtClean="0"/>
              <a:t>Together with the Government, initiating stakeholder dialogue </a:t>
            </a:r>
          </a:p>
          <a:p>
            <a:r>
              <a:rPr lang="en-GB" dirty="0" smtClean="0"/>
              <a:t>Outreach </a:t>
            </a:r>
            <a:r>
              <a:rPr lang="en-GB" dirty="0"/>
              <a:t>to wider society (awareness campaigns</a:t>
            </a:r>
            <a:r>
              <a:rPr lang="en-GB" dirty="0" smtClean="0"/>
              <a:t>)</a:t>
            </a:r>
          </a:p>
          <a:p>
            <a:r>
              <a:rPr lang="en-GB" dirty="0" smtClean="0"/>
              <a:t>Cooperation with media</a:t>
            </a:r>
            <a:endParaRPr lang="en-GB" dirty="0"/>
          </a:p>
          <a:p>
            <a:r>
              <a:rPr lang="en-GB" dirty="0" smtClean="0"/>
              <a:t>Active fundraising</a:t>
            </a:r>
          </a:p>
          <a:p>
            <a:r>
              <a:rPr lang="en-GB" dirty="0" smtClean="0"/>
              <a:t>Commitments and reporting from all members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5252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учасна">
  <a:themeElements>
    <a:clrScheme name="Сучасна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Сучасна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учасна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2780</TotalTime>
  <Words>335</Words>
  <Application>Microsoft Office PowerPoint</Application>
  <PresentationFormat>Екран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9" baseType="lpstr">
      <vt:lpstr>Сучасна</vt:lpstr>
      <vt:lpstr>Презентація PowerPoint</vt:lpstr>
      <vt:lpstr>Association Agenda is about change</vt:lpstr>
      <vt:lpstr>EU-Ukraine Civil Society Platform</vt:lpstr>
      <vt:lpstr>  EU-Ukraine Civil Society Platform</vt:lpstr>
      <vt:lpstr>UA Side of CSP           EaP CSF UNP</vt:lpstr>
      <vt:lpstr>Expectations regarding Platforms’ Participation</vt:lpstr>
      <vt:lpstr>Reality</vt:lpstr>
      <vt:lpstr>What is necessary to ensure the change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Zoriana</dc:creator>
  <cp:lastModifiedBy>Zoriana</cp:lastModifiedBy>
  <cp:revision>20</cp:revision>
  <dcterms:created xsi:type="dcterms:W3CDTF">2015-09-24T04:22:23Z</dcterms:created>
  <dcterms:modified xsi:type="dcterms:W3CDTF">2015-10-05T12:11:58Z</dcterms:modified>
</cp:coreProperties>
</file>