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07" r:id="rId3"/>
    <p:sldId id="308" r:id="rId4"/>
    <p:sldId id="286" r:id="rId5"/>
    <p:sldId id="310" r:id="rId6"/>
    <p:sldId id="289" r:id="rId7"/>
    <p:sldId id="298" r:id="rId8"/>
    <p:sldId id="299" r:id="rId9"/>
    <p:sldId id="292" r:id="rId10"/>
    <p:sldId id="300" r:id="rId11"/>
    <p:sldId id="302" r:id="rId12"/>
    <p:sldId id="295" r:id="rId13"/>
    <p:sldId id="296" r:id="rId14"/>
    <p:sldId id="303" r:id="rId15"/>
    <p:sldId id="297" r:id="rId16"/>
    <p:sldId id="306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285" r:id="rId29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6" autoAdjust="0"/>
    <p:restoredTop sz="99570" autoAdjust="0"/>
  </p:normalViewPr>
  <p:slideViewPr>
    <p:cSldViewPr snapToGrid="0" snapToObjects="1">
      <p:cViewPr varScale="1">
        <p:scale>
          <a:sx n="116" d="100"/>
          <a:sy n="116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4F826-90E8-AA42-8B70-0DAE1446D154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3628B-38E6-9346-9317-9236417E90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80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385D5-95BD-0D49-95FF-7BB5B2A9B267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77CE2-2752-FB4A-A581-A36F5BF94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85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51C2-4ADF-E742-9998-82B33400C94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4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72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991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FD93D-9D98-FE47-A1D4-2CEDD54333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51C2-4ADF-E742-9998-82B33400C94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93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42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35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322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96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9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44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23.06.11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18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D51C2-4ADF-E742-9998-82B33400C94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8B595-502F-7442-BA84-52B9FD3141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3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1867114"/>
            <a:ext cx="7772400" cy="1748277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UKRAINE’S -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</a:t>
            </a:r>
            <a:r>
              <a:rPr lang="en-US" sz="3200" b="1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A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p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ENVIRONMENT AND SD TRENDS</a:t>
            </a:r>
            <a:endParaRPr lang="ru-RU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99710"/>
            <a:ext cx="6218518" cy="1314761"/>
          </a:xfrm>
        </p:spPr>
        <p:txBody>
          <a:bodyPr>
            <a:normAutofit/>
          </a:bodyPr>
          <a:lstStyle/>
          <a:p>
            <a:r>
              <a:rPr lang="en-US" dirty="0" smtClean="0"/>
              <a:t>Anna Golubovska-Onisimova</a:t>
            </a:r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72" y="423954"/>
            <a:ext cx="3509416" cy="768667"/>
          </a:xfrm>
          <a:prstGeom prst="rect">
            <a:avLst/>
          </a:prstGeom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836706" y="5214471"/>
            <a:ext cx="7769412" cy="1217876"/>
          </a:xfrm>
        </p:spPr>
        <p:txBody>
          <a:bodyPr/>
          <a:lstStyle/>
          <a:p>
            <a:r>
              <a:rPr lang="uk-UA" sz="2400" dirty="0">
                <a:solidFill>
                  <a:schemeClr val="accent4">
                    <a:lumMod val="75000"/>
                  </a:schemeClr>
                </a:solidFill>
              </a:rPr>
              <a:t>Panel discussion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«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Environmental Challenges of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the </a:t>
            </a:r>
          </a:p>
          <a:p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Ukraine-</a:t>
            </a:r>
            <a:r>
              <a:rPr lang="en-US" sz="2400" dirty="0" err="1" smtClean="0">
                <a:solidFill>
                  <a:schemeClr val="accent4">
                    <a:lumMod val="75000"/>
                  </a:schemeClr>
                </a:solidFill>
              </a:rPr>
              <a:t>EaP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European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Integration”,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Brussels, 11 June 2013</a:t>
            </a:r>
            <a:endParaRPr lang="ru-RU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il_f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7288" y="423954"/>
            <a:ext cx="2280912" cy="627954"/>
          </a:xfrm>
          <a:prstGeom prst="rect">
            <a:avLst/>
          </a:prstGeom>
          <a:noFill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242" y="304425"/>
            <a:ext cx="981875" cy="983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200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ENVIRONMENTAL POLICY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64553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Moldova is leading on EPI, thus on topic</a:t>
            </a:r>
          </a:p>
          <a:p>
            <a:r>
              <a:rPr lang="en-US" dirty="0" smtClean="0"/>
              <a:t>Ukraine recently adopted new </a:t>
            </a:r>
            <a:r>
              <a:rPr lang="en-US" dirty="0" err="1" smtClean="0"/>
              <a:t>Env</a:t>
            </a:r>
            <a:r>
              <a:rPr lang="en-US" dirty="0" smtClean="0"/>
              <a:t> Strategy and NEAP as required by Association Agenda</a:t>
            </a:r>
          </a:p>
          <a:p>
            <a:r>
              <a:rPr lang="en-US" dirty="0" smtClean="0"/>
              <a:t>But – 3 non-compliance in 2011, one withdrawn</a:t>
            </a:r>
          </a:p>
          <a:p>
            <a:r>
              <a:rPr lang="en-US" dirty="0" smtClean="0"/>
              <a:t>Armenia is the only country ratified SEA</a:t>
            </a:r>
          </a:p>
          <a:p>
            <a:r>
              <a:rPr lang="en-US" dirty="0" smtClean="0"/>
              <a:t>Georgia adopted 2</a:t>
            </a:r>
            <a:r>
              <a:rPr lang="en-US" baseline="30000" dirty="0" smtClean="0"/>
              <a:t>nd</a:t>
            </a:r>
            <a:r>
              <a:rPr lang="en-US" dirty="0" smtClean="0"/>
              <a:t> generation of NEAP</a:t>
            </a:r>
          </a:p>
          <a:p>
            <a:r>
              <a:rPr lang="en-US" dirty="0" smtClean="0"/>
              <a:t>MEAs: Ukraine is leading in number, but behind in reporting and compliance (active public phenomena)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11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SUSTAINABLE DEVELOPMENT POLICY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23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No NSDS, except Belarus and Armenia (recently ratified </a:t>
            </a:r>
            <a:r>
              <a:rPr lang="en-US" dirty="0" err="1" smtClean="0"/>
              <a:t>programme</a:t>
            </a:r>
            <a:r>
              <a:rPr lang="en-US" dirty="0" smtClean="0"/>
              <a:t>)</a:t>
            </a:r>
          </a:p>
          <a:p>
            <a:r>
              <a:rPr lang="en-US" dirty="0" smtClean="0"/>
              <a:t>NSDC are not functional (except Armenia), though are established in majority </a:t>
            </a:r>
          </a:p>
          <a:p>
            <a:r>
              <a:rPr lang="en-US" dirty="0" smtClean="0"/>
              <a:t>10-years SCP policy framework is planned</a:t>
            </a:r>
          </a:p>
          <a:p>
            <a:r>
              <a:rPr lang="en-US" dirty="0" smtClean="0"/>
              <a:t>Ukraine ratified 69 ILO Conventions, 60 are in force, Moldova – 42 and 40</a:t>
            </a:r>
          </a:p>
          <a:p>
            <a:r>
              <a:rPr lang="en-US" dirty="0" smtClean="0"/>
              <a:t>Only Moldova adopted law against illegal fishery</a:t>
            </a:r>
          </a:p>
          <a:p>
            <a:r>
              <a:rPr lang="en-US" dirty="0" smtClean="0"/>
              <a:t>Control of legal trade in forestry is a bit better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RESOURCE EFFICIENCY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473592"/>
              </p:ext>
            </p:extLst>
          </p:nvPr>
        </p:nvGraphicFramePr>
        <p:xfrm>
          <a:off x="457200" y="2030808"/>
          <a:ext cx="8229599" cy="3960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6918"/>
                <a:gridCol w="582706"/>
                <a:gridCol w="582705"/>
                <a:gridCol w="552824"/>
                <a:gridCol w="597647"/>
                <a:gridCol w="552824"/>
                <a:gridCol w="513975"/>
              </a:tblGrid>
              <a:tr h="6968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Resource </a:t>
                      </a:r>
                      <a:r>
                        <a:rPr lang="en-US" sz="2000" b="1" i="0" u="none" strike="noStrike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efficiency</a:t>
                      </a:r>
                      <a:r>
                        <a:rPr lang="en-US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, pressure to/ state of environment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0,49</a:t>
                      </a:r>
                    </a:p>
                  </a:txBody>
                  <a:tcPr marL="0" marR="0" marT="0" marB="0" anchor="ctr"/>
                </a:tc>
              </a:tr>
              <a:tr h="5482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Resources efficiency</a:t>
                      </a: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UA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MD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BY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AR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AZ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</a:tr>
              <a:tr h="7685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Water Exploitation Index (water withdrawal as percent of annual long-term water resources)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 (EU-27: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13,2)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0,52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15,6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0,78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8,6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2,8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0,92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4,9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29,3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0,01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29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7343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Waste intensity: generation of industrial, hazardous waste (total per year), kg/GDP unit (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mln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USD)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</a:p>
                  </a:txBody>
                  <a:tcPr marL="0" marR="0" marT="0" marB="0" anchor="ctr"/>
                </a:tc>
              </a:tr>
              <a:tr h="6831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Waste intensity: municipal waste (total per year), kg/per capita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</a:t>
                      </a:r>
                    </a:p>
                  </a:txBody>
                  <a:tcPr marL="0" marR="0" marT="0" marB="0" anchor="ctr"/>
                </a:tc>
              </a:tr>
              <a:tr h="5294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 of municipal waste recycled: in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    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(EU-27: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22,6)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0,54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5-8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0,08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0,03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0,4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19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PRESSURE TO/ STATE OF ENVIRONMENT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25786"/>
              </p:ext>
            </p:extLst>
          </p:nvPr>
        </p:nvGraphicFramePr>
        <p:xfrm>
          <a:off x="591671" y="1627394"/>
          <a:ext cx="8229599" cy="5199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1271"/>
                <a:gridCol w="552823"/>
                <a:gridCol w="537882"/>
                <a:gridCol w="537883"/>
                <a:gridCol w="537882"/>
                <a:gridCol w="537883"/>
                <a:gridCol w="513975"/>
              </a:tblGrid>
              <a:tr h="6057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Pressure to/ state of environment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UA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MD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BY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AR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AZ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17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Ratio between GHG emission reduction during last reporting period and the reduction potential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0,24</a:t>
                      </a:r>
                    </a:p>
                  </a:txBody>
                  <a:tcPr marL="0" marR="0" marT="0" marB="0" anchor="ctr"/>
                </a:tc>
              </a:tr>
              <a:tr h="5861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 of non-treated waste waters in annual waste waters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discharge 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1,10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0,94</a:t>
                      </a:r>
                    </a:p>
                  </a:txBody>
                  <a:tcPr marL="0" marR="0" marT="0" marB="0" anchor="ctr"/>
                </a:tc>
              </a:tr>
              <a:tr h="4034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capita SO2 emissions, kg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ctr"/>
                </a:tc>
              </a:tr>
              <a:tr h="4482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capita,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NOx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emmissions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kg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</a:p>
                  </a:txBody>
                  <a:tcPr marL="0" marR="0" marT="0" marB="0" anchor="ctr"/>
                </a:tc>
              </a:tr>
              <a:tr h="388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 of forest area,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   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(EU-27: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33%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0,25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17,6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41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ctr"/>
                </a:tc>
              </a:tr>
              <a:tr h="388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Share of nature protected area,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  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(EU-27: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17%)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0,24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5,7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4,3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0,88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9,5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10,2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4034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Eroded soil, share of territory, %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(EU-27: 17%)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57,5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0,82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26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16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19,3</a:t>
                      </a:r>
                      <a:endParaRPr lang="ru-RU" sz="16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0,55</a:t>
                      </a:r>
                    </a:p>
                  </a:txBody>
                  <a:tcPr marL="0" marR="0" marT="0" marB="0" anchor="ctr"/>
                </a:tc>
              </a:tr>
              <a:tr h="6125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Pesticides input, kg/ha                      </a:t>
                      </a:r>
                      <a:r>
                        <a:rPr lang="en-US" sz="16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(EU-27: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3)</a:t>
                      </a:r>
                      <a:endParaRPr lang="en-US" sz="1600" b="1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0,5-1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0,51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2,79</a:t>
                      </a:r>
                    </a:p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0,48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0,67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7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RESOURCE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EFFICIENCY,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PRESSURE TO/ STATE OF ENVIRONMENT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6474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12 indicators shown: Belarus has the best environmental situation, followed by Georgia and Moldova, and Ukraine – the worst</a:t>
            </a:r>
          </a:p>
          <a:p>
            <a:r>
              <a:rPr lang="en-US" dirty="0" smtClean="0"/>
              <a:t>The result correlates with Yale University Environmental Performance Index</a:t>
            </a:r>
          </a:p>
          <a:p>
            <a:r>
              <a:rPr lang="en-US" dirty="0" smtClean="0"/>
              <a:t>Total annual volume of municipal waste p. c. is still lower than in EU-27 (&lt; consumption)</a:t>
            </a:r>
          </a:p>
          <a:p>
            <a:r>
              <a:rPr lang="en-US" dirty="0" smtClean="0"/>
              <a:t>Soil erosion is very high, Ukraine is leading</a:t>
            </a:r>
          </a:p>
          <a:p>
            <a:r>
              <a:rPr lang="en-US" dirty="0" smtClean="0"/>
              <a:t>Natural protected areas are too small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56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TOTAL INDEX ENVIRONMENT AND SUSTAINABLE DEVELOPMENT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04268"/>
              </p:ext>
            </p:extLst>
          </p:nvPr>
        </p:nvGraphicFramePr>
        <p:xfrm>
          <a:off x="457200" y="1702698"/>
          <a:ext cx="8229599" cy="134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9859"/>
                <a:gridCol w="717176"/>
                <a:gridCol w="717177"/>
                <a:gridCol w="717176"/>
                <a:gridCol w="627530"/>
                <a:gridCol w="702235"/>
                <a:gridCol w="648446"/>
              </a:tblGrid>
              <a:tr h="6723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ENVIRONMENT</a:t>
                      </a:r>
                      <a:r>
                        <a:rPr lang="en-US" sz="20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AND SUSTAINABLE DEVELOPMENT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UA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MD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BY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AR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AZ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2352">
                <a:tc>
                  <a:txBody>
                    <a:bodyPr/>
                    <a:lstStyle/>
                    <a:p>
                      <a:pPr algn="ctr" fontAlgn="ctr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0,51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8706" y="3090379"/>
            <a:ext cx="86509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Despite</a:t>
            </a:r>
            <a:r>
              <a:rPr lang="ru-RU" sz="2400" dirty="0" smtClean="0"/>
              <a:t> </a:t>
            </a:r>
            <a:r>
              <a:rPr lang="ru-RU" sz="2400" dirty="0" err="1"/>
              <a:t>some</a:t>
            </a:r>
            <a:r>
              <a:rPr lang="ru-RU" sz="2400" dirty="0"/>
              <a:t> </a:t>
            </a:r>
            <a:r>
              <a:rPr lang="ru-RU" sz="2400" dirty="0" err="1"/>
              <a:t>success</a:t>
            </a:r>
            <a:r>
              <a:rPr lang="ru-RU" sz="2400" dirty="0"/>
              <a:t> </a:t>
            </a:r>
            <a:r>
              <a:rPr lang="ru-RU" sz="2400" dirty="0" err="1"/>
              <a:t>in</a:t>
            </a:r>
            <a:r>
              <a:rPr lang="ru-RU" sz="2400" dirty="0"/>
              <a:t> </a:t>
            </a:r>
            <a:r>
              <a:rPr lang="ru-RU" sz="2400" dirty="0" err="1"/>
              <a:t>policy</a:t>
            </a:r>
            <a:r>
              <a:rPr lang="ru-RU" sz="2400" dirty="0"/>
              <a:t> </a:t>
            </a:r>
            <a:r>
              <a:rPr lang="ru-RU" sz="2400" dirty="0" err="1"/>
              <a:t>elaboration</a:t>
            </a:r>
            <a:r>
              <a:rPr lang="ru-RU" sz="2400" dirty="0"/>
              <a:t>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/>
              <a:t>international</a:t>
            </a:r>
            <a:r>
              <a:rPr lang="ru-RU" sz="2400" dirty="0"/>
              <a:t> </a:t>
            </a:r>
            <a:r>
              <a:rPr lang="ru-RU" sz="2400" dirty="0" err="1"/>
              <a:t>cooperation</a:t>
            </a:r>
            <a:r>
              <a:rPr lang="ru-RU" sz="2400" dirty="0"/>
              <a:t>, </a:t>
            </a:r>
            <a:r>
              <a:rPr lang="ru-RU" sz="2400" dirty="0" err="1"/>
              <a:t>all</a:t>
            </a:r>
            <a:r>
              <a:rPr lang="ru-RU" sz="2400" dirty="0"/>
              <a:t> </a:t>
            </a:r>
            <a:r>
              <a:rPr lang="ru-RU" sz="2400" dirty="0" err="1"/>
              <a:t>EaP</a:t>
            </a:r>
            <a:r>
              <a:rPr lang="ru-RU" sz="2400" dirty="0"/>
              <a:t> </a:t>
            </a:r>
            <a:r>
              <a:rPr lang="ru-RU" sz="2400" dirty="0" err="1"/>
              <a:t>countries</a:t>
            </a:r>
            <a:r>
              <a:rPr lang="ru-RU" sz="2400" dirty="0"/>
              <a:t> </a:t>
            </a:r>
            <a:r>
              <a:rPr lang="ru-RU" sz="2400" dirty="0" err="1"/>
              <a:t>lag</a:t>
            </a:r>
            <a:r>
              <a:rPr lang="ru-RU" sz="2400" dirty="0"/>
              <a:t> </a:t>
            </a:r>
            <a:r>
              <a:rPr lang="ru-RU" sz="2400" dirty="0" err="1"/>
              <a:t>behind</a:t>
            </a:r>
            <a:r>
              <a:rPr lang="ru-RU" sz="2400" dirty="0"/>
              <a:t> </a:t>
            </a:r>
            <a:r>
              <a:rPr lang="ru-RU" sz="2400" dirty="0" err="1"/>
              <a:t>in</a:t>
            </a:r>
            <a:r>
              <a:rPr lang="ru-RU" sz="2400" dirty="0"/>
              <a:t> </a:t>
            </a:r>
            <a:r>
              <a:rPr lang="ru-RU" sz="2400" dirty="0" err="1"/>
              <a:t>resource</a:t>
            </a:r>
            <a:r>
              <a:rPr lang="ru-RU" sz="2400" dirty="0"/>
              <a:t> </a:t>
            </a:r>
            <a:r>
              <a:rPr lang="ru-RU" sz="2400" dirty="0" err="1"/>
              <a:t>efficiency</a:t>
            </a:r>
            <a:r>
              <a:rPr lang="ru-RU" sz="2400" dirty="0"/>
              <a:t>, </a:t>
            </a:r>
            <a:r>
              <a:rPr lang="ru-RU" sz="2400" dirty="0" err="1"/>
              <a:t>and</a:t>
            </a:r>
            <a:r>
              <a:rPr lang="ru-RU" sz="2400" dirty="0"/>
              <a:t> </a:t>
            </a:r>
            <a:r>
              <a:rPr lang="ru-RU" sz="2400" dirty="0" err="1" smtClean="0"/>
              <a:t>state</a:t>
            </a:r>
            <a:r>
              <a:rPr lang="en-US" sz="2400" dirty="0" smtClean="0"/>
              <a:t> of</a:t>
            </a:r>
            <a:r>
              <a:rPr lang="ru-RU" sz="2400" dirty="0" smtClean="0"/>
              <a:t>/ </a:t>
            </a:r>
            <a:r>
              <a:rPr lang="ru-RU" sz="2400" dirty="0" err="1"/>
              <a:t>impact</a:t>
            </a:r>
            <a:r>
              <a:rPr lang="ru-RU" sz="2400" dirty="0"/>
              <a:t> </a:t>
            </a:r>
            <a:r>
              <a:rPr lang="ru-RU" sz="2400" dirty="0" err="1"/>
              <a:t>to</a:t>
            </a:r>
            <a:r>
              <a:rPr lang="ru-RU" sz="2400" dirty="0"/>
              <a:t> </a:t>
            </a:r>
            <a:r>
              <a:rPr lang="ru-RU" sz="2400" dirty="0" err="1" smtClean="0"/>
              <a:t>environment</a:t>
            </a:r>
            <a:r>
              <a:rPr lang="en-US" sz="2400" dirty="0" smtClean="0"/>
              <a:t> (</a:t>
            </a:r>
            <a:r>
              <a:rPr lang="ru-RU" sz="2400" dirty="0" err="1" smtClean="0"/>
              <a:t>environm</a:t>
            </a:r>
            <a:r>
              <a:rPr lang="en-US" sz="2400" dirty="0" smtClean="0"/>
              <a:t>e</a:t>
            </a:r>
            <a:r>
              <a:rPr lang="ru-RU" sz="2400" dirty="0" err="1" smtClean="0"/>
              <a:t>ntal</a:t>
            </a:r>
            <a:r>
              <a:rPr lang="ru-RU" sz="2400" dirty="0" smtClean="0"/>
              <a:t> </a:t>
            </a:r>
            <a:r>
              <a:rPr lang="ru-RU" sz="2400" dirty="0" err="1" smtClean="0"/>
              <a:t>performance</a:t>
            </a:r>
            <a:r>
              <a:rPr lang="en-US" sz="2400" dirty="0" smtClean="0"/>
              <a:t>)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en-US" sz="2400" dirty="0" smtClean="0"/>
          </a:p>
          <a:p>
            <a:r>
              <a:rPr lang="ru-RU" sz="2400" dirty="0" err="1" smtClean="0"/>
              <a:t>Ukraine</a:t>
            </a:r>
            <a:r>
              <a:rPr lang="ru-RU" sz="2400" dirty="0" smtClean="0"/>
              <a:t> </a:t>
            </a:r>
            <a:r>
              <a:rPr lang="ru-RU" sz="2400" dirty="0" err="1"/>
              <a:t>as</a:t>
            </a:r>
            <a:r>
              <a:rPr lang="ru-RU" sz="2400" dirty="0"/>
              <a:t> </a:t>
            </a:r>
            <a:r>
              <a:rPr lang="ru-RU" sz="2400" dirty="0" err="1"/>
              <a:t>the</a:t>
            </a:r>
            <a:r>
              <a:rPr lang="ru-RU" sz="2400" dirty="0"/>
              <a:t> </a:t>
            </a:r>
            <a:r>
              <a:rPr lang="ru-RU" sz="2400" dirty="0" err="1"/>
              <a:t>biggest</a:t>
            </a:r>
            <a:r>
              <a:rPr lang="ru-RU" sz="2400" dirty="0"/>
              <a:t> </a:t>
            </a:r>
            <a:r>
              <a:rPr lang="ru-RU" sz="2400" dirty="0" err="1"/>
              <a:t>country</a:t>
            </a:r>
            <a:r>
              <a:rPr lang="ru-RU" sz="2400" dirty="0"/>
              <a:t> </a:t>
            </a:r>
            <a:r>
              <a:rPr lang="ru-RU" sz="2400" dirty="0" err="1"/>
              <a:t>in</a:t>
            </a:r>
            <a:r>
              <a:rPr lang="ru-RU" sz="2400" dirty="0"/>
              <a:t> </a:t>
            </a:r>
            <a:r>
              <a:rPr lang="ru-RU" sz="2400" dirty="0" err="1"/>
              <a:t>Europe</a:t>
            </a:r>
            <a:r>
              <a:rPr lang="ru-RU" sz="2400" dirty="0"/>
              <a:t> </a:t>
            </a:r>
            <a:r>
              <a:rPr lang="en-US" sz="2400" dirty="0" err="1"/>
              <a:t>i</a:t>
            </a:r>
            <a:r>
              <a:rPr lang="ru-RU" sz="2400" dirty="0" err="1" smtClean="0"/>
              <a:t>n</a:t>
            </a:r>
            <a:r>
              <a:rPr lang="ru-RU" sz="2400" dirty="0" smtClean="0"/>
              <a:t> </a:t>
            </a:r>
            <a:r>
              <a:rPr lang="ru-RU" sz="2400" dirty="0" err="1"/>
              <a:t>territory</a:t>
            </a:r>
            <a:r>
              <a:rPr lang="ru-RU" sz="2400" dirty="0"/>
              <a:t> </a:t>
            </a:r>
            <a:r>
              <a:rPr lang="ru-RU" sz="2400" dirty="0" err="1"/>
              <a:t>inherited</a:t>
            </a:r>
            <a:r>
              <a:rPr lang="ru-RU" sz="2400" dirty="0"/>
              <a:t> </a:t>
            </a:r>
            <a:r>
              <a:rPr lang="ru-RU" sz="2400" dirty="0" err="1"/>
              <a:t>heavy</a:t>
            </a:r>
            <a:r>
              <a:rPr lang="ru-RU" sz="2400" dirty="0"/>
              <a:t> </a:t>
            </a:r>
            <a:r>
              <a:rPr lang="ru-RU" sz="2400" dirty="0" err="1" smtClean="0"/>
              <a:t>environm</a:t>
            </a:r>
            <a:r>
              <a:rPr lang="en-US" sz="2400" dirty="0" smtClean="0"/>
              <a:t>e</a:t>
            </a:r>
            <a:r>
              <a:rPr lang="ru-RU" sz="2400" dirty="0" err="1" smtClean="0"/>
              <a:t>ntal</a:t>
            </a:r>
            <a:r>
              <a:rPr lang="ru-RU" sz="2400" dirty="0" smtClean="0"/>
              <a:t> </a:t>
            </a:r>
            <a:r>
              <a:rPr lang="ru-RU" sz="2400" dirty="0" err="1"/>
              <a:t>consequences</a:t>
            </a:r>
            <a:r>
              <a:rPr lang="ru-RU" sz="2400" dirty="0"/>
              <a:t> </a:t>
            </a:r>
            <a:r>
              <a:rPr lang="ru-RU" sz="2400" dirty="0" err="1"/>
              <a:t>from</a:t>
            </a:r>
            <a:r>
              <a:rPr lang="ru-RU" sz="2400" dirty="0"/>
              <a:t> </a:t>
            </a:r>
            <a:r>
              <a:rPr lang="ru-RU" sz="2400" dirty="0" smtClean="0"/>
              <a:t>USSR</a:t>
            </a:r>
            <a:r>
              <a:rPr lang="en-US" sz="2400" dirty="0" smtClean="0"/>
              <a:t> (heavy industry and conventional agriculture). One of the reason to explain the largest gap among </a:t>
            </a:r>
            <a:r>
              <a:rPr lang="en-US" sz="2400" dirty="0" err="1" smtClean="0"/>
              <a:t>EaP</a:t>
            </a:r>
            <a:r>
              <a:rPr lang="en-US" sz="2400" dirty="0" smtClean="0"/>
              <a:t> countries between modern </a:t>
            </a:r>
            <a:r>
              <a:rPr lang="en-US" sz="2400" dirty="0" err="1" smtClean="0"/>
              <a:t>environemntal</a:t>
            </a:r>
            <a:r>
              <a:rPr lang="en-US" sz="2400" dirty="0" smtClean="0"/>
              <a:t> policy and modest so far success in its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86483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Towards good environmental governance in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eap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countries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9565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The latest public administration reforms weaken administrative structures and procedures (10218)</a:t>
            </a:r>
          </a:p>
          <a:p>
            <a:r>
              <a:rPr lang="en-US" sz="4000" b="1" dirty="0" smtClean="0">
                <a:solidFill>
                  <a:srgbClr val="604A7B"/>
                </a:solidFill>
              </a:rPr>
              <a:t>Strategic planning (and reporting) was improved in advanced AA negotiating countries (SBS indicators)</a:t>
            </a:r>
          </a:p>
          <a:p>
            <a:r>
              <a:rPr lang="en-US" sz="2600" dirty="0" smtClean="0"/>
              <a:t>Environmental policy integration is generally not backed up with legislation (SEA </a:t>
            </a:r>
            <a:r>
              <a:rPr lang="en-US" sz="2600" dirty="0" err="1" smtClean="0"/>
              <a:t>Pr</a:t>
            </a:r>
            <a:r>
              <a:rPr lang="en-US" sz="2600" dirty="0" smtClean="0"/>
              <a:t> – Armenia)</a:t>
            </a:r>
          </a:p>
          <a:p>
            <a:r>
              <a:rPr lang="en-US" sz="2600" dirty="0" smtClean="0"/>
              <a:t>Deregulation leads to elimination of EIA procedure (</a:t>
            </a:r>
            <a:r>
              <a:rPr lang="en-US" sz="2600" dirty="0" err="1" smtClean="0"/>
              <a:t>fracking</a:t>
            </a:r>
            <a:r>
              <a:rPr lang="en-US" sz="2600" dirty="0" smtClean="0"/>
              <a:t>)</a:t>
            </a:r>
          </a:p>
          <a:p>
            <a:r>
              <a:rPr lang="en-US" sz="2600" dirty="0" smtClean="0"/>
              <a:t>Mechanisms and procedures for PP are absent </a:t>
            </a:r>
          </a:p>
          <a:p>
            <a:r>
              <a:rPr lang="en-US" sz="2600" dirty="0" smtClean="0"/>
              <a:t>SEIS potential for improving the quality of information for EDM could be used better (</a:t>
            </a:r>
            <a:r>
              <a:rPr lang="en-US" sz="2600" dirty="0" err="1" smtClean="0"/>
              <a:t>env</a:t>
            </a:r>
            <a:r>
              <a:rPr lang="en-US" sz="2600" dirty="0" smtClean="0"/>
              <a:t>. </a:t>
            </a:r>
            <a:r>
              <a:rPr lang="en-US" sz="2600" dirty="0"/>
              <a:t>d</a:t>
            </a:r>
            <a:r>
              <a:rPr lang="en-US" sz="2600" dirty="0" smtClean="0"/>
              <a:t>ata collection – </a:t>
            </a:r>
            <a:r>
              <a:rPr lang="en-US" sz="2600" dirty="0" err="1" smtClean="0"/>
              <a:t>EaP</a:t>
            </a:r>
            <a:r>
              <a:rPr lang="en-US" sz="2600" dirty="0" smtClean="0"/>
              <a:t> Roadmap)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ECOPOLICY STRATEGY AND NEAP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Law on National Environmental Policy Strategy till 2020 is adopted</a:t>
            </a:r>
            <a:r>
              <a:rPr lang="uk-UA" dirty="0" smtClean="0"/>
              <a:t> (12.2010), </a:t>
            </a:r>
            <a:r>
              <a:rPr lang="en-US" dirty="0" smtClean="0"/>
              <a:t>included limited number of goals and objectives </a:t>
            </a:r>
            <a:r>
              <a:rPr lang="uk-UA" dirty="0" smtClean="0"/>
              <a:t>(7), </a:t>
            </a:r>
            <a:r>
              <a:rPr lang="en-US" dirty="0" smtClean="0"/>
              <a:t>instruments (incl. economic)</a:t>
            </a:r>
            <a:r>
              <a:rPr lang="uk-UA" dirty="0" smtClean="0"/>
              <a:t>, </a:t>
            </a:r>
            <a:r>
              <a:rPr lang="en-US" dirty="0" smtClean="0"/>
              <a:t>monitoring and reporting procedure, 78 indicators for annual assessments, basics for transition to Green economy (NEAP for </a:t>
            </a:r>
            <a:r>
              <a:rPr lang="uk-UA" dirty="0" smtClean="0"/>
              <a:t>2011-15, </a:t>
            </a:r>
            <a:r>
              <a:rPr lang="en-US" dirty="0" smtClean="0"/>
              <a:t>environmental policy integration)</a:t>
            </a:r>
          </a:p>
          <a:p>
            <a:r>
              <a:rPr lang="en-US" dirty="0" smtClean="0"/>
              <a:t>NSSD is not adopted so far (even the Concept)</a:t>
            </a:r>
            <a:endParaRPr lang="uk-UA" dirty="0" smtClean="0"/>
          </a:p>
          <a:p>
            <a:r>
              <a:rPr lang="en-US" dirty="0" smtClean="0"/>
              <a:t>EU SBS Financial Agreement plays important role to enhance measuring progress and reporting on 9 main indicators annually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012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713096"/>
              </p:ext>
            </p:extLst>
          </p:nvPr>
        </p:nvGraphicFramePr>
        <p:xfrm>
          <a:off x="457200" y="1600200"/>
          <a:ext cx="8229600" cy="4853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184"/>
                <a:gridCol w="2125163"/>
                <a:gridCol w="2761045"/>
                <a:gridCol w="2742208"/>
              </a:tblGrid>
              <a:tr h="1043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09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I.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Environmental policy at sector and regional levels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 and/or update and approval of 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sectoral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 regional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programmes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 environmental protection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By the end of 2011, comprehensive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sectoral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 regional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programmes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fully compliant with the Strategy and NEAP are developed and adopted at appropriate levels.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90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954906"/>
              </p:ext>
            </p:extLst>
          </p:nvPr>
        </p:nvGraphicFramePr>
        <p:xfrm>
          <a:off x="457200" y="2073051"/>
          <a:ext cx="8229600" cy="4328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986"/>
                <a:gridCol w="2143775"/>
                <a:gridCol w="2644258"/>
                <a:gridCol w="2928581"/>
              </a:tblGrid>
              <a:tr h="9175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4107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II.</a:t>
                      </a:r>
                      <a:r>
                        <a:rPr lang="en-US" sz="220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Approximation of the Ukrainian environmental legislation to that of the EU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2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Design and adoption of a harmonization plan towards the EU 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Acquis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("Basic Approximation Plan" or BAP)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Approval a BAP by the Ministry before 31/12/2011;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Adoption by Ukraine in 2011 of the EU Directives 85/337/EU; 97/11/EU; 2003/35/EU; 2001/42/EU and 2003/4/EU.	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4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83882" y="274638"/>
            <a:ext cx="8710706" cy="1143000"/>
          </a:xfrm>
        </p:spPr>
        <p:txBody>
          <a:bodyPr>
            <a:noAutofit/>
          </a:bodyPr>
          <a:lstStyle/>
          <a:p>
            <a:r>
              <a:rPr lang="en-US" sz="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Environmental Governance Reform</a:t>
            </a:r>
            <a:endParaRPr lang="uk-UA" sz="3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1600200"/>
            <a:ext cx="8343153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Effectiveness: policy cycle includes regular monitoring and assessment (no scary)</a:t>
            </a:r>
          </a:p>
          <a:p>
            <a:r>
              <a:rPr lang="en-US" dirty="0" smtClean="0"/>
              <a:t>Based on EPI: e-integration is a key (e-e conflict)</a:t>
            </a:r>
          </a:p>
          <a:p>
            <a:r>
              <a:rPr lang="en-US" dirty="0" smtClean="0"/>
              <a:t>Cross-cutting </a:t>
            </a:r>
            <a:r>
              <a:rPr lang="en-US" dirty="0"/>
              <a:t>m</a:t>
            </a:r>
            <a:r>
              <a:rPr lang="en-US" dirty="0" smtClean="0"/>
              <a:t>echanisms – EIA, SEA, PP, AI(AJ)</a:t>
            </a:r>
          </a:p>
          <a:p>
            <a:r>
              <a:rPr lang="en-US" dirty="0" smtClean="0"/>
              <a:t>Information and statistics/ comparability with EU</a:t>
            </a:r>
          </a:p>
          <a:p>
            <a:r>
              <a:rPr lang="en-US" dirty="0" smtClean="0"/>
              <a:t>Consistency/ wide coverage/ limited priorities for defined time-frame to achieve defined results </a:t>
            </a:r>
          </a:p>
          <a:p>
            <a:r>
              <a:rPr lang="en-US" dirty="0" smtClean="0"/>
              <a:t>Indicator-based reporting</a:t>
            </a:r>
          </a:p>
          <a:p>
            <a:r>
              <a:rPr lang="en-US" dirty="0" smtClean="0"/>
              <a:t>Permanent communication with TG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2266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9364554"/>
              </p:ext>
            </p:extLst>
          </p:nvPr>
        </p:nvGraphicFramePr>
        <p:xfrm>
          <a:off x="580679" y="1622129"/>
          <a:ext cx="8106121" cy="4864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782"/>
                <a:gridCol w="2132536"/>
                <a:gridCol w="2204826"/>
                <a:gridCol w="3188977"/>
              </a:tblGrid>
              <a:tr h="1176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37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3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III.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Institutional capacity building to implement the new environmental policy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Simplification of the environmental authorization system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An Action Plan for the simplification of the environmental authorization system and introduction of a "one window system" is designed and adopted.</a:t>
                      </a:r>
                    </a:p>
                    <a:p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At least 60% of the measures foreseen in this Action Plan for 2011 are implemented.	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90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905782"/>
              </p:ext>
            </p:extLst>
          </p:nvPr>
        </p:nvGraphicFramePr>
        <p:xfrm>
          <a:off x="457200" y="2023587"/>
          <a:ext cx="8229600" cy="4291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545"/>
                <a:gridCol w="2346085"/>
                <a:gridCol w="2522483"/>
                <a:gridCol w="2777487"/>
              </a:tblGrid>
              <a:tr h="128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02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4</a:t>
                      </a:r>
                      <a:endParaRPr lang="ru-RU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III.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Institutional capacity building to implement the new environmental policy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Strengthening of the Ministry's capacity to carry out environmental monitoring on a yearly basis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200" i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 Action Plan for the modernization of Environmental Monitoring in Ukraine is prepared and adopted by the Ministry of Environment.</a:t>
                      </a:r>
                      <a:endParaRPr lang="ru-RU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33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614623"/>
              </p:ext>
            </p:extLst>
          </p:nvPr>
        </p:nvGraphicFramePr>
        <p:xfrm>
          <a:off x="457200" y="1658269"/>
          <a:ext cx="8229600" cy="488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023"/>
                <a:gridCol w="1852172"/>
                <a:gridCol w="2602653"/>
                <a:gridCol w="3067752"/>
              </a:tblGrid>
              <a:tr h="1092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936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5</a:t>
                      </a:r>
                      <a:endParaRPr lang="ru-RU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III.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Institutional capacity building to implement the new environmental policy</a:t>
                      </a: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sz="22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5.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Improvement of access to the environmental information, ensuring citizens’ participation in the decision-making and enhancing the environmental education/awareness</a:t>
                      </a:r>
                      <a:endParaRPr lang="ru-RU" sz="2200" b="0" i="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Publication of a report on the citizens’ opinion on the implementation of the environmental policy in 2011.</a:t>
                      </a:r>
                    </a:p>
                    <a:p>
                      <a:pPr algn="l"/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Annual Forum “Environment for Ukraine” held in a participatory manner	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0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98935"/>
              </p:ext>
            </p:extLst>
          </p:nvPr>
        </p:nvGraphicFramePr>
        <p:xfrm>
          <a:off x="457200" y="1843875"/>
          <a:ext cx="8229600" cy="4552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982"/>
                <a:gridCol w="2383312"/>
                <a:gridCol w="2609465"/>
                <a:gridCol w="2632841"/>
              </a:tblGrid>
              <a:tr h="104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091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6</a:t>
                      </a:r>
                      <a:endParaRPr lang="ru-RU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Implementation of the National Environmental Policy in Various Environmental Sub-sectors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AIR</a:t>
                      </a:r>
                      <a:endParaRPr lang="ru-RU" sz="22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</a:t>
                      </a:r>
                      <a:r>
                        <a:rPr lang="en-US" sz="22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Stabilization of emissions of pollutants and greenhouse emissions in the air produced by the stationary pollution sources in the power plants</a:t>
                      </a:r>
                      <a:endParaRPr lang="ru-RU" sz="2200" i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2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22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 least 5 investment projects aiming at the reduction of emissions by the Power plants are prepared and presented to potential investors and/or Donors.</a:t>
                      </a:r>
                      <a:endParaRPr lang="ru-RU" sz="2200" i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05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747885"/>
              </p:ext>
            </p:extLst>
          </p:nvPr>
        </p:nvGraphicFramePr>
        <p:xfrm>
          <a:off x="457200" y="1640627"/>
          <a:ext cx="8229600" cy="4966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982"/>
                <a:gridCol w="2383312"/>
                <a:gridCol w="2139761"/>
                <a:gridCol w="3102545"/>
              </a:tblGrid>
              <a:tr h="943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842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</a:t>
                      </a:r>
                      <a:endParaRPr lang="ru-RU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Implementation of the National Environmental Policy in Various Environmental Sub-sectors</a:t>
                      </a:r>
                      <a:endParaRPr lang="ru-RU" sz="22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ІІ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WATER RESOURCES</a:t>
                      </a:r>
                      <a:endParaRPr lang="ru-RU" sz="22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Improvement of the quality of surface water bodies due to better performance and modernization of the waste water treatment facilities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chemical status of water bodies downstream outlets of waste water discharge from the water treatment facilities in the oblast centers of Ukraine and in the capital of the AR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Crimea and in Kyiv and Sevastopol is not deteriorated comparing with 2010 levels</a:t>
                      </a:r>
                      <a:endParaRPr lang="ru-RU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6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705675"/>
              </p:ext>
            </p:extLst>
          </p:nvPr>
        </p:nvGraphicFramePr>
        <p:xfrm>
          <a:off x="457200" y="1600200"/>
          <a:ext cx="8229600" cy="4732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9942"/>
                <a:gridCol w="2470902"/>
                <a:gridCol w="2070175"/>
                <a:gridCol w="2928581"/>
              </a:tblGrid>
              <a:tr h="953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79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8</a:t>
                      </a:r>
                      <a:endParaRPr lang="ru-RU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IV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Implementation of the National Environmental Policy in Various Environmental Sub-sectors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ІІІ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WASTE MANAGEMENT</a:t>
                      </a:r>
                      <a:endParaRPr lang="ru-RU" sz="2200" dirty="0" smtClean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Modernization of waste management infrastructure in Ukraine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200" i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volume of class I-III wastes retreated or recycled in 2011 should increase by 5% compared to 2010 levels</a:t>
                      </a:r>
                      <a:endParaRPr lang="ru-RU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18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EU-UKRAINE SBS PROGRAMME TO SUPPORT THE STRATEGY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766331"/>
              </p:ext>
            </p:extLst>
          </p:nvPr>
        </p:nvGraphicFramePr>
        <p:xfrm>
          <a:off x="457200" y="1781757"/>
          <a:ext cx="8229600" cy="4369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743"/>
                <a:gridCol w="2767858"/>
                <a:gridCol w="2505086"/>
                <a:gridCol w="2284913"/>
              </a:tblGrid>
              <a:tr h="1152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Field</a:t>
                      </a:r>
                      <a:r>
                        <a:rPr lang="en-US" sz="22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of application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Indicator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 for 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2011</a:t>
                      </a:r>
                      <a:r>
                        <a:rPr lang="en-US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 assessment in 2012</a:t>
                      </a:r>
                      <a:r>
                        <a:rPr lang="uk-UA" sz="2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130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9</a:t>
                      </a:r>
                      <a:endParaRPr lang="ru-RU" sz="2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IV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Implementation of the National Environmental Policy in Various Environmental Sub-sectors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І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Protection of flora and fauna</a:t>
                      </a:r>
                      <a:endParaRPr lang="ru-RU" sz="2200" dirty="0" smtClean="0"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9.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Expanding natural habitats of flora and fauna representatives</a:t>
                      </a:r>
                      <a:endParaRPr lang="ru-RU" sz="2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2200" i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</a:t>
                      </a:r>
                      <a:r>
                        <a:rPr lang="ru-RU" sz="2200" i="0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total area under conservation districts reaches 6,9% of the total area of the country.</a:t>
                      </a:r>
                      <a:endParaRPr lang="ru-RU" sz="2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74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recommendations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3999" y="1417638"/>
            <a:ext cx="8695765" cy="5036950"/>
          </a:xfrm>
        </p:spPr>
        <p:txBody>
          <a:bodyPr>
            <a:noAutofit/>
          </a:bodyPr>
          <a:lstStyle/>
          <a:p>
            <a:r>
              <a:rPr lang="en-GB" sz="2100" dirty="0" smtClean="0"/>
              <a:t>Start </a:t>
            </a:r>
            <a:r>
              <a:rPr lang="en-GB" sz="2100" dirty="0"/>
              <a:t>a High-level </a:t>
            </a:r>
            <a:r>
              <a:rPr lang="en-GB" sz="2100" dirty="0" smtClean="0"/>
              <a:t>tree-partite dialogue </a:t>
            </a:r>
            <a:r>
              <a:rPr lang="en-GB" sz="2100" dirty="0"/>
              <a:t>with </a:t>
            </a:r>
            <a:r>
              <a:rPr lang="en-GB" sz="2100" dirty="0" err="1" smtClean="0"/>
              <a:t>EaP</a:t>
            </a:r>
            <a:r>
              <a:rPr lang="en-GB" sz="2100" dirty="0" smtClean="0"/>
              <a:t> CSF NP  </a:t>
            </a:r>
            <a:r>
              <a:rPr lang="en-GB" sz="2100" dirty="0"/>
              <a:t>involvement on Environmental Governance </a:t>
            </a:r>
            <a:r>
              <a:rPr lang="en-GB" sz="2100" dirty="0" smtClean="0"/>
              <a:t>reform in 6 countries;</a:t>
            </a:r>
          </a:p>
          <a:p>
            <a:pPr lvl="0"/>
            <a:r>
              <a:rPr lang="en-GB" sz="2100" dirty="0" smtClean="0"/>
              <a:t>Extend </a:t>
            </a:r>
            <a:r>
              <a:rPr lang="en-GB" sz="2100" dirty="0"/>
              <a:t>the Road-map with more concrete actions to ensure legally binding environmental policy integration into </a:t>
            </a:r>
            <a:r>
              <a:rPr lang="en-GB" sz="2100" dirty="0" err="1"/>
              <a:t>sectoral</a:t>
            </a:r>
            <a:r>
              <a:rPr lang="en-GB" sz="2100" dirty="0"/>
              <a:t> and regional programmes and plans</a:t>
            </a:r>
            <a:r>
              <a:rPr lang="en-GB" sz="2100" dirty="0" smtClean="0"/>
              <a:t>;</a:t>
            </a:r>
            <a:endParaRPr lang="ru-RU" sz="2100" dirty="0"/>
          </a:p>
          <a:p>
            <a:pPr lvl="0"/>
            <a:r>
              <a:rPr lang="en-GB" sz="2100" dirty="0"/>
              <a:t>Review the Environmental Governance Flagship Initiative and support more concrete and measurable targets for cross-cutting environmental legislation adoption (on Environmental Impact Assessment, Strategic Environmental Assessment, Access to Information, Public Participation and Access to Justice on environmental matters)</a:t>
            </a:r>
            <a:r>
              <a:rPr lang="en-GB" sz="2100" dirty="0" smtClean="0"/>
              <a:t>;</a:t>
            </a:r>
            <a:endParaRPr lang="ru-RU" sz="2100" dirty="0"/>
          </a:p>
          <a:p>
            <a:pPr lvl="0"/>
            <a:r>
              <a:rPr lang="en-GB" sz="2100" dirty="0"/>
              <a:t>Link the </a:t>
            </a:r>
            <a:r>
              <a:rPr lang="en-GB" sz="2100" dirty="0" smtClean="0"/>
              <a:t>SEIS initiative </a:t>
            </a:r>
            <a:r>
              <a:rPr lang="en-GB" sz="2100" dirty="0"/>
              <a:t>with modernising environmental monitoring system programmes and involve NGOs in complex discussion on reliable information provision for effective environmental decision-</a:t>
            </a:r>
            <a:r>
              <a:rPr lang="en-GB" sz="2100" dirty="0" smtClean="0"/>
              <a:t>making.</a:t>
            </a:r>
          </a:p>
          <a:p>
            <a:pPr lvl="0"/>
            <a:r>
              <a:rPr lang="en-GB" sz="2100" dirty="0" smtClean="0"/>
              <a:t>Trainings, trainings, trainings…/ analytics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73499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40450"/>
            <a:ext cx="4427537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140450"/>
            <a:ext cx="4427537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1619250" y="260350"/>
            <a:ext cx="7078663" cy="1143000"/>
          </a:xfrm>
        </p:spPr>
        <p:txBody>
          <a:bodyPr/>
          <a:lstStyle/>
          <a:p>
            <a:pPr algn="l">
              <a:defRPr/>
            </a:pPr>
            <a:r>
              <a:rPr kumimoji="0" lang="en-US" sz="4800" b="1" dirty="0" smtClean="0">
                <a:solidFill>
                  <a:schemeClr val="accent5">
                    <a:lumMod val="75000"/>
                  </a:schemeClr>
                </a:solidFill>
                <a:cs typeface="+mj-cs"/>
              </a:rPr>
              <a:t>   Thank you!</a:t>
            </a:r>
            <a:endParaRPr kumimoji="0" lang="ru-RU" sz="4800" b="1" dirty="0" smtClean="0">
              <a:solidFill>
                <a:schemeClr val="accent5">
                  <a:lumMod val="75000"/>
                </a:schemeClr>
              </a:solidFill>
              <a:cs typeface="+mj-cs"/>
            </a:endParaRP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75163" cy="4525963"/>
          </a:xfrm>
        </p:spPr>
        <p:txBody>
          <a:bodyPr/>
          <a:lstStyle/>
          <a:p>
            <a:pPr>
              <a:defRPr/>
            </a:pPr>
            <a:endParaRPr kumimoji="0" lang="ru-RU" sz="2800" dirty="0" smtClean="0">
              <a:cs typeface="+mn-cs"/>
            </a:endParaRPr>
          </a:p>
          <a:p>
            <a:pPr algn="r">
              <a:buFontTx/>
              <a:buNone/>
              <a:defRPr/>
            </a:pPr>
            <a:r>
              <a:rPr kumimoji="0" lang="ru-RU" sz="4000" b="1" dirty="0" smtClean="0">
                <a:solidFill>
                  <a:srgbClr val="31859C"/>
                </a:solidFill>
                <a:cs typeface="+mn-cs"/>
              </a:rPr>
              <a:t>ДЯКУЮ </a:t>
            </a:r>
            <a:endParaRPr kumimoji="0" lang="en-US" sz="4000" b="1" dirty="0" smtClean="0">
              <a:solidFill>
                <a:srgbClr val="31859C"/>
              </a:solidFill>
              <a:cs typeface="+mn-cs"/>
            </a:endParaRPr>
          </a:p>
          <a:p>
            <a:pPr algn="r">
              <a:buFontTx/>
              <a:buNone/>
              <a:defRPr/>
            </a:pPr>
            <a:r>
              <a:rPr kumimoji="0" lang="ru-RU" sz="4000" b="1" dirty="0" smtClean="0">
                <a:solidFill>
                  <a:srgbClr val="31859C"/>
                </a:solidFill>
                <a:cs typeface="+mn-cs"/>
              </a:rPr>
              <a:t>ЗА</a:t>
            </a:r>
            <a:endParaRPr kumimoji="0" lang="en-US" sz="4000" b="1" dirty="0" smtClean="0">
              <a:solidFill>
                <a:srgbClr val="31859C"/>
              </a:solidFill>
              <a:cs typeface="+mn-cs"/>
            </a:endParaRPr>
          </a:p>
          <a:p>
            <a:pPr algn="r">
              <a:buFontTx/>
              <a:buNone/>
              <a:defRPr/>
            </a:pPr>
            <a:r>
              <a:rPr kumimoji="0" lang="ru-RU" sz="4000" b="1" dirty="0" smtClean="0">
                <a:solidFill>
                  <a:srgbClr val="31859C"/>
                </a:solidFill>
                <a:cs typeface="+mn-cs"/>
              </a:rPr>
              <a:t>УВАГУ!</a:t>
            </a:r>
            <a:endParaRPr kumimoji="0" lang="en-US" sz="4000" b="1" dirty="0" smtClean="0">
              <a:solidFill>
                <a:srgbClr val="31859C"/>
              </a:solidFill>
              <a:cs typeface="+mn-cs"/>
            </a:endParaRPr>
          </a:p>
          <a:p>
            <a:pPr algn="r">
              <a:buFontTx/>
              <a:buNone/>
              <a:defRPr/>
            </a:pPr>
            <a:endParaRPr kumimoji="0" lang="ru-RU" sz="2800" b="1" dirty="0" smtClean="0">
              <a:solidFill>
                <a:srgbClr val="31859C"/>
              </a:solidFill>
              <a:cs typeface="+mn-cs"/>
            </a:endParaRPr>
          </a:p>
          <a:p>
            <a:pPr algn="r">
              <a:buFontTx/>
              <a:buNone/>
              <a:defRPr/>
            </a:pPr>
            <a:r>
              <a:rPr kumimoji="0" lang="en-US" sz="3000" b="1" dirty="0" smtClean="0">
                <a:solidFill>
                  <a:srgbClr val="31859C"/>
                </a:solidFill>
                <a:cs typeface="+mn-cs"/>
              </a:rPr>
              <a:t>anna@mama-86.org.ua</a:t>
            </a:r>
            <a:endParaRPr kumimoji="0" lang="ru-RU" sz="3000" b="1" dirty="0" smtClean="0">
              <a:solidFill>
                <a:srgbClr val="31859C"/>
              </a:solidFill>
              <a:cs typeface="+mn-cs"/>
            </a:endParaRPr>
          </a:p>
        </p:txBody>
      </p:sp>
      <p:pic>
        <p:nvPicPr>
          <p:cNvPr id="22552" name="Picture 2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1125538"/>
            <a:ext cx="2557463" cy="4352925"/>
          </a:xfrm>
        </p:spPr>
      </p:pic>
    </p:spTree>
    <p:extLst>
      <p:ext uri="{BB962C8B-B14F-4D97-AF65-F5344CB8AC3E}">
        <p14:creationId xmlns:p14="http://schemas.microsoft.com/office/powerpoint/2010/main" val="143151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Dialectics of policy cycles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450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process is bad, the result – is only A goal!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VS</a:t>
            </a:r>
            <a:endParaRPr lang="en-US" dirty="0"/>
          </a:p>
          <a:p>
            <a:r>
              <a:rPr lang="en-US" dirty="0" smtClean="0"/>
              <a:t>No sustainable result without right process</a:t>
            </a:r>
          </a:p>
          <a:p>
            <a:pPr marL="0" indent="0" algn="ctr">
              <a:buNone/>
            </a:pPr>
            <a:r>
              <a:rPr lang="en-US" dirty="0" smtClean="0"/>
              <a:t>SO</a:t>
            </a:r>
          </a:p>
          <a:p>
            <a:r>
              <a:rPr lang="en-US" dirty="0" smtClean="0"/>
              <a:t>Good environmental governance does both together</a:t>
            </a:r>
          </a:p>
          <a:p>
            <a:r>
              <a:rPr lang="en-US" dirty="0" smtClean="0"/>
              <a:t>Next step after finishing previous cycle</a:t>
            </a:r>
          </a:p>
          <a:p>
            <a:r>
              <a:rPr lang="en-US" dirty="0" smtClean="0"/>
              <a:t>Lip-frogging: </a:t>
            </a:r>
            <a:r>
              <a:rPr lang="en-US" dirty="0" err="1" smtClean="0"/>
              <a:t>EaP</a:t>
            </a:r>
            <a:r>
              <a:rPr lang="en-US" dirty="0" smtClean="0"/>
              <a:t> countries should catch with ca.40 years gap, but some key-steps has no skip option, from single agency’s tasks – to collective management</a:t>
            </a:r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11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2139" y="274637"/>
            <a:ext cx="8863633" cy="1076359"/>
          </a:xfrm>
        </p:spPr>
        <p:txBody>
          <a:bodyPr>
            <a:normAutofit fontScale="90000"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Towards good environmental governance in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eap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countries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72586"/>
            <a:ext cx="8229600" cy="5012201"/>
          </a:xfrm>
        </p:spPr>
        <p:txBody>
          <a:bodyPr>
            <a:noAutofit/>
          </a:bodyPr>
          <a:lstStyle/>
          <a:p>
            <a:r>
              <a:rPr lang="en-US" sz="2400" dirty="0" smtClean="0"/>
              <a:t>2001 </a:t>
            </a:r>
            <a:r>
              <a:rPr lang="en-US" sz="2400" dirty="0" err="1" smtClean="0"/>
              <a:t>EaP</a:t>
            </a:r>
            <a:r>
              <a:rPr lang="en-US" sz="2400" dirty="0" smtClean="0"/>
              <a:t> SCF WG3 Report of 14 expert of 6 </a:t>
            </a:r>
            <a:r>
              <a:rPr lang="en-US" sz="2400" dirty="0" err="1" smtClean="0"/>
              <a:t>EaP</a:t>
            </a:r>
            <a:r>
              <a:rPr lang="en-US" sz="2400" dirty="0" smtClean="0"/>
              <a:t> countries</a:t>
            </a:r>
          </a:p>
          <a:p>
            <a:r>
              <a:rPr lang="en-US" sz="2400" dirty="0" smtClean="0"/>
              <a:t>Assessed 7 areas: 1) </a:t>
            </a:r>
            <a:r>
              <a:rPr lang="en-US" sz="2400" dirty="0" err="1" smtClean="0"/>
              <a:t>Strenghtening</a:t>
            </a:r>
            <a:r>
              <a:rPr lang="en-US" sz="2400" dirty="0" smtClean="0"/>
              <a:t> cooperation with EU 2) Strengthening administrative structures and procedures 3) Developing strategies, plans and </a:t>
            </a:r>
            <a:r>
              <a:rPr lang="en-US" sz="2400" dirty="0" err="1" smtClean="0"/>
              <a:t>programmes</a:t>
            </a:r>
            <a:r>
              <a:rPr lang="en-US" sz="2400" dirty="0" smtClean="0"/>
              <a:t> 4) Ensuring environmental policy integration (promoting SD) 5) </a:t>
            </a:r>
            <a:r>
              <a:rPr lang="en-US" sz="2400" dirty="0" err="1" smtClean="0"/>
              <a:t>Strenghtening</a:t>
            </a:r>
            <a:r>
              <a:rPr lang="en-US" sz="2400" dirty="0" smtClean="0"/>
              <a:t> structure and procedures to conduct EIA 6) Improving access to info and PP 7) Cooperation on SEIS</a:t>
            </a:r>
          </a:p>
          <a:p>
            <a:r>
              <a:rPr lang="en-US" sz="2400" dirty="0" smtClean="0"/>
              <a:t>Based on WWF IPO methodology for ENP Action Plans assessment(2008-2009)</a:t>
            </a:r>
          </a:p>
          <a:p>
            <a:r>
              <a:rPr lang="en-US" sz="2400" dirty="0" smtClean="0"/>
              <a:t>Discussed by expert groups and WG3 during 2 meetings</a:t>
            </a:r>
          </a:p>
          <a:p>
            <a:r>
              <a:rPr lang="en-US" sz="2400" dirty="0" smtClean="0"/>
              <a:t>Presented in March 2012 in Kyiv using </a:t>
            </a:r>
            <a:r>
              <a:rPr lang="en-US" sz="2400" dirty="0" err="1" smtClean="0"/>
              <a:t>skype</a:t>
            </a:r>
            <a:r>
              <a:rPr lang="en-US" sz="2400" dirty="0" smtClean="0"/>
              <a:t> technology</a:t>
            </a:r>
          </a:p>
          <a:p>
            <a:r>
              <a:rPr lang="en-US" sz="2400" dirty="0" smtClean="0"/>
              <a:t>Sent to all </a:t>
            </a:r>
            <a:r>
              <a:rPr lang="en-US" sz="2400" dirty="0" err="1" smtClean="0"/>
              <a:t>EaP</a:t>
            </a:r>
            <a:r>
              <a:rPr lang="en-US" sz="2400" dirty="0" smtClean="0"/>
              <a:t> countries EU delegations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88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Towards good environmental governance in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eap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countries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9565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The latest public administration reforms weaken administrative structures and procedures (10218)</a:t>
            </a:r>
          </a:p>
          <a:p>
            <a:r>
              <a:rPr lang="en-US" sz="2600" dirty="0" smtClean="0"/>
              <a:t>Strategic planning (and reporting) was improved in advanced AA negotiating countries (SBS indicators)</a:t>
            </a:r>
          </a:p>
          <a:p>
            <a:r>
              <a:rPr lang="en-US" sz="2600" dirty="0" smtClean="0"/>
              <a:t>Environmental policy integration is generally not backed up with legislation (SEA </a:t>
            </a:r>
            <a:r>
              <a:rPr lang="en-US" sz="2600" dirty="0" err="1" smtClean="0"/>
              <a:t>Pr</a:t>
            </a:r>
            <a:r>
              <a:rPr lang="en-US" sz="2600" dirty="0" smtClean="0"/>
              <a:t> – Armenia)</a:t>
            </a:r>
          </a:p>
          <a:p>
            <a:r>
              <a:rPr lang="en-US" sz="2600" dirty="0" smtClean="0"/>
              <a:t>Deregulation leads to elimination of EIA procedure (</a:t>
            </a:r>
            <a:r>
              <a:rPr lang="en-US" sz="2600" dirty="0" err="1" smtClean="0"/>
              <a:t>fracking</a:t>
            </a:r>
            <a:r>
              <a:rPr lang="en-US" sz="2600" dirty="0" smtClean="0"/>
              <a:t>)</a:t>
            </a:r>
          </a:p>
          <a:p>
            <a:r>
              <a:rPr lang="en-US" sz="2600" dirty="0" smtClean="0"/>
              <a:t>Mechanisms and procedures for PP are absent </a:t>
            </a:r>
          </a:p>
          <a:p>
            <a:r>
              <a:rPr lang="en-US" sz="2600" dirty="0" smtClean="0"/>
              <a:t>SEIS potential for improving the quality of information for EDM could be used better (</a:t>
            </a:r>
            <a:r>
              <a:rPr lang="en-US" sz="2600" dirty="0" err="1" smtClean="0"/>
              <a:t>env</a:t>
            </a:r>
            <a:r>
              <a:rPr lang="en-US" sz="2600" dirty="0" smtClean="0"/>
              <a:t>. </a:t>
            </a:r>
            <a:r>
              <a:rPr lang="en-US" sz="2600" dirty="0"/>
              <a:t>d</a:t>
            </a:r>
            <a:r>
              <a:rPr lang="en-US" sz="2600" dirty="0" smtClean="0"/>
              <a:t>ata collection – </a:t>
            </a:r>
            <a:r>
              <a:rPr lang="en-US" sz="2600" dirty="0" err="1" smtClean="0"/>
              <a:t>EaP</a:t>
            </a:r>
            <a:r>
              <a:rPr lang="en-US" sz="2600" dirty="0" smtClean="0"/>
              <a:t> Roadmap)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40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Towards good environmental governance in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eap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countries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21066"/>
            <a:ext cx="8229600" cy="4005097"/>
          </a:xfrm>
        </p:spPr>
        <p:txBody>
          <a:bodyPr>
            <a:normAutofit/>
          </a:bodyPr>
          <a:lstStyle/>
          <a:p>
            <a:r>
              <a:rPr lang="en-US" dirty="0" smtClean="0"/>
              <a:t>Azerbaijan						48,8% - 4</a:t>
            </a:r>
          </a:p>
          <a:p>
            <a:r>
              <a:rPr lang="en-US" dirty="0" smtClean="0"/>
              <a:t>Armenia							58,2% - 1				</a:t>
            </a:r>
          </a:p>
          <a:p>
            <a:r>
              <a:rPr lang="en-US" dirty="0" smtClean="0"/>
              <a:t>Belarus							35,4% - 5</a:t>
            </a:r>
          </a:p>
          <a:p>
            <a:r>
              <a:rPr lang="en-US" dirty="0" smtClean="0"/>
              <a:t>Georgia							21,3% - 6</a:t>
            </a:r>
          </a:p>
          <a:p>
            <a:r>
              <a:rPr lang="en-US" dirty="0" smtClean="0"/>
              <a:t>Moldova							56,7% - 2</a:t>
            </a:r>
          </a:p>
          <a:p>
            <a:r>
              <a:rPr lang="en-US" dirty="0" smtClean="0"/>
              <a:t>Ukraine							50,7% - 3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35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Eii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: environment and </a:t>
            </a:r>
            <a:r>
              <a:rPr lang="en-US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sd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pillar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/>
              <a:t>E</a:t>
            </a:r>
            <a:r>
              <a:rPr lang="en-US" dirty="0"/>
              <a:t>xternal incentives continue to be the major drive for reforms where the EU is the number one. Complimentary information is provided by EII.</a:t>
            </a:r>
          </a:p>
          <a:p>
            <a:r>
              <a:rPr lang="en-US" dirty="0"/>
              <a:t>2011-2012, 8 experts of 6 </a:t>
            </a:r>
            <a:r>
              <a:rPr lang="en-US" dirty="0" err="1"/>
              <a:t>EaP</a:t>
            </a:r>
            <a:r>
              <a:rPr lang="en-US" dirty="0"/>
              <a:t> countries</a:t>
            </a:r>
          </a:p>
          <a:p>
            <a:r>
              <a:rPr lang="en-US" dirty="0"/>
              <a:t>Sector specific assessment. Questions covered 1) environmental policy (</a:t>
            </a:r>
            <a:r>
              <a:rPr lang="en-US" dirty="0" err="1"/>
              <a:t>incl</a:t>
            </a:r>
            <a:r>
              <a:rPr lang="en-US" dirty="0"/>
              <a:t> MEAs) 2) sustainable development policy 3) resource efficiency 4) Climate change 5) pressure to/ state of environment 6) sustainable development and trade</a:t>
            </a:r>
          </a:p>
          <a:p>
            <a:r>
              <a:rPr lang="en-US" dirty="0"/>
              <a:t>Helped to make a link between policy and state of environment/ resource efficiency</a:t>
            </a:r>
          </a:p>
          <a:p>
            <a:r>
              <a:rPr lang="en-US" dirty="0"/>
              <a:t>Good exercise to integrate environment and sustainable development into </a:t>
            </a:r>
            <a:r>
              <a:rPr lang="en-US" dirty="0" err="1"/>
              <a:t>multitopic</a:t>
            </a:r>
            <a:r>
              <a:rPr lang="en-US" dirty="0"/>
              <a:t> CSO research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5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833"/>
          </a:xfrm>
        </p:spPr>
        <p:txBody>
          <a:bodyPr>
            <a:norm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indicators CHOICE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3647" y="1417638"/>
            <a:ext cx="8501529" cy="47085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Priorities of ENP </a:t>
            </a:r>
            <a:r>
              <a:rPr lang="en-US" dirty="0" err="1" smtClean="0"/>
              <a:t>SD&amp;environmental</a:t>
            </a:r>
            <a:r>
              <a:rPr lang="en-US" dirty="0" smtClean="0"/>
              <a:t> objectives</a:t>
            </a:r>
          </a:p>
          <a:p>
            <a:r>
              <a:rPr lang="en-US" dirty="0" smtClean="0"/>
              <a:t>Basic requirements of SD Summits</a:t>
            </a:r>
          </a:p>
          <a:p>
            <a:r>
              <a:rPr lang="en-US" dirty="0" smtClean="0"/>
              <a:t>Key prerequisite of obligatory EPI</a:t>
            </a:r>
          </a:p>
          <a:p>
            <a:r>
              <a:rPr lang="en-US" dirty="0" smtClean="0"/>
              <a:t>Eastern Partnership Flagship initiative on good governance (admin. </a:t>
            </a:r>
            <a:r>
              <a:rPr lang="en-US" dirty="0"/>
              <a:t>s</a:t>
            </a:r>
            <a:r>
              <a:rPr lang="en-US" dirty="0" smtClean="0"/>
              <a:t>tr., SEIS, MEAs –AC, Espoo) </a:t>
            </a:r>
          </a:p>
          <a:p>
            <a:r>
              <a:rPr lang="en-US" dirty="0" smtClean="0"/>
              <a:t>Key elements of AA (FTA, SBS in Environment)</a:t>
            </a:r>
          </a:p>
          <a:p>
            <a:r>
              <a:rPr lang="en-US" dirty="0" smtClean="0"/>
              <a:t>The data should be available in each of 6 country </a:t>
            </a:r>
          </a:p>
          <a:p>
            <a:r>
              <a:rPr lang="en-US" dirty="0" smtClean="0"/>
              <a:t>Major environmental performance indicators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70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62"/>
          </a:xfrm>
        </p:spPr>
        <p:txBody>
          <a:bodyPr>
            <a:noAutofit/>
          </a:bodyPr>
          <a:lstStyle/>
          <a:p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ENVIRONMENT, CLIMATE CHANGE AND SUSTAINABLE DEVELOPMENT </a:t>
            </a:r>
            <a:endParaRPr lang="ru-RU" sz="36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389912"/>
              </p:ext>
            </p:extLst>
          </p:nvPr>
        </p:nvGraphicFramePr>
        <p:xfrm>
          <a:off x="224119" y="1449376"/>
          <a:ext cx="8695763" cy="5005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7687"/>
                <a:gridCol w="574076"/>
                <a:gridCol w="582706"/>
                <a:gridCol w="582706"/>
                <a:gridCol w="567765"/>
                <a:gridCol w="552823"/>
                <a:gridCol w="508000"/>
              </a:tblGrid>
              <a:tr h="440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TOTAL</a:t>
                      </a:r>
                      <a:endParaRPr lang="ru-RU" sz="2400" b="1" dirty="0">
                        <a:solidFill>
                          <a:srgbClr val="FFFF00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/>
                        </a:rPr>
                        <a:t>0,53</a:t>
                      </a:r>
                    </a:p>
                  </a:txBody>
                  <a:tcPr marL="0" marR="0" marT="0" marB="0" anchor="ctr"/>
                </a:tc>
              </a:tr>
              <a:tr h="440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000" b="1" noProof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Environmental policy</a:t>
                      </a:r>
                      <a:endParaRPr lang="en-GB" sz="2000" noProof="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UA</a:t>
                      </a:r>
                      <a:endParaRPr lang="ru-RU" sz="140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MD</a:t>
                      </a:r>
                      <a:endParaRPr lang="ru-RU" sz="140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BY</a:t>
                      </a:r>
                      <a:endParaRPr lang="ru-RU" sz="140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GE</a:t>
                      </a:r>
                      <a:endParaRPr lang="ru-RU" sz="140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AR</a:t>
                      </a:r>
                      <a:endParaRPr lang="ru-RU" sz="140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AZ</a:t>
                      </a:r>
                      <a:endParaRPr lang="ru-RU" sz="1400" dirty="0">
                        <a:solidFill>
                          <a:srgbClr val="FFFF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</a:tr>
              <a:tr h="528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Strategy and Action plan on National environmental policy. Is it adopted by the Parliament/ Government? </a:t>
                      </a:r>
                      <a:r>
                        <a:rPr lang="en-GB" sz="16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Yes/ No</a:t>
                      </a:r>
                      <a:endParaRPr lang="en-GB" sz="16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8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Environmental policy integration. Is it demanded by National legislation? </a:t>
                      </a:r>
                      <a:r>
                        <a:rPr lang="en-GB" sz="16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Yes/ No</a:t>
                      </a:r>
                      <a:endParaRPr lang="en-GB" sz="16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0,90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93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Action Plan on joining Shared Environmental Information System (EEA). Is it adopted by the Government?</a:t>
                      </a:r>
                      <a:r>
                        <a:rPr lang="en-GB" sz="16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Yes/No/Under preparation</a:t>
                      </a:r>
                      <a:endParaRPr lang="en-GB" sz="16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0,10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8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noProof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Which regional and global Environmental Conventions and Protocols your country  signed, ratified and accessed?</a:t>
                      </a:r>
                      <a:endParaRPr lang="en-GB" sz="1600" noProof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0,90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0,80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0,68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0,60</a:t>
                      </a:r>
                      <a:endParaRPr lang="ru-RU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0,60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8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Established facts of non-compliance with main conventions and protocols with compliance mechanism</a:t>
                      </a:r>
                      <a:endParaRPr lang="en-GB" sz="16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 anchor="ctr"/>
                </a:tc>
              </a:tr>
              <a:tr h="270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ESPOO</a:t>
                      </a:r>
                      <a:endParaRPr lang="en-GB" sz="14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n/a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1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Aarhus </a:t>
                      </a:r>
                      <a:endParaRPr lang="en-GB" sz="14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53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Kyoto Protocol</a:t>
                      </a:r>
                      <a:endParaRPr lang="en-GB" sz="14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4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0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MEAs Implementation plans and Annual Reports </a:t>
                      </a:r>
                      <a:r>
                        <a:rPr lang="en-GB" sz="1600" noProof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Yes/No</a:t>
                      </a:r>
                      <a:endParaRPr lang="en-GB" sz="1600" noProof="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0,50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0,70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1,00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0,00</a:t>
                      </a:r>
                      <a:endParaRPr lang="ru-RU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7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3848</TotalTime>
  <Words>2136</Words>
  <Application>Microsoft Office PowerPoint</Application>
  <PresentationFormat>On-screen Show (4:3)</PresentationFormat>
  <Paragraphs>413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ＭＳ 明朝</vt:lpstr>
      <vt:lpstr>Arial</vt:lpstr>
      <vt:lpstr>Calibri</vt:lpstr>
      <vt:lpstr>Cambria</vt:lpstr>
      <vt:lpstr>Times New Roman</vt:lpstr>
      <vt:lpstr>Тема Office</vt:lpstr>
      <vt:lpstr> UKRAINE’S - eAp ENVIRONMENT AND SD TRENDS</vt:lpstr>
      <vt:lpstr>Environmental Governance Reform</vt:lpstr>
      <vt:lpstr>Dialectics of policy cycles</vt:lpstr>
      <vt:lpstr>Towards good environmental governance in eap countries</vt:lpstr>
      <vt:lpstr>Towards good environmental governance in eap countries</vt:lpstr>
      <vt:lpstr>Towards good environmental governance in eap countries</vt:lpstr>
      <vt:lpstr>Eii: environment and sd pillar</vt:lpstr>
      <vt:lpstr>indicators CHOICE</vt:lpstr>
      <vt:lpstr>ENVIRONMENT, CLIMATE CHANGE AND SUSTAINABLE DEVELOPMENT </vt:lpstr>
      <vt:lpstr>ENVIRONMENTAL POLICY</vt:lpstr>
      <vt:lpstr>SUSTAINABLE DEVELOPMENT POLICY </vt:lpstr>
      <vt:lpstr>RESOURCE EFFICIENCY</vt:lpstr>
      <vt:lpstr>PRESSURE TO/ STATE OF ENVIRONMENT</vt:lpstr>
      <vt:lpstr>RESOURCE EFFICIENCY, PRESSURE TO/ STATE OF ENVIRONMENT</vt:lpstr>
      <vt:lpstr>TOTAL INDEX ENVIRONMENT AND SUSTAINABLE DEVELOPMENT</vt:lpstr>
      <vt:lpstr>Towards good environmental governance in eap countries</vt:lpstr>
      <vt:lpstr>ECOPOLICY STRATEGY AND NEAP</vt:lpstr>
      <vt:lpstr>EU-UKRAINE SBS PROGRAMME TO SUPPORT THE STRATEGY</vt:lpstr>
      <vt:lpstr>EU-UKRAINE SBS PROGRAMME TO SUPPORT THE STRATEGY</vt:lpstr>
      <vt:lpstr>EU-UKRAINE SBS PROGRAMME TO SUPPORT THE STRATEGY</vt:lpstr>
      <vt:lpstr>EU-UKRAINE SBS PROGRAMME TO SUPPORT THE STRATEGY</vt:lpstr>
      <vt:lpstr>EU-UKRAINE SBS PROGRAMME TO SUPPORT THE STRATEGY</vt:lpstr>
      <vt:lpstr>EU-UKRAINE SBS PROGRAMME TO SUPPORT THE STRATEGY</vt:lpstr>
      <vt:lpstr>EU-UKRAINE SBS PROGRAMME TO SUPPORT THE STRATEGY</vt:lpstr>
      <vt:lpstr>EU-UKRAINE SBS PROGRAMME TO SUPPORT THE STRATEGY</vt:lpstr>
      <vt:lpstr>EU-UKRAINE SBS PROGRAMME TO SUPPORT THE STRATEGY</vt:lpstr>
      <vt:lpstr>recommendations</vt:lpstr>
      <vt:lpstr>   Thank you!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PLAN OF EaP CSF WG3 FROM KYIV TO POZNAN</dc:title>
  <dc:subject/>
  <dc:creator>Anna Golubovska-Onisimova</dc:creator>
  <cp:keywords/>
  <dc:description/>
  <cp:lastModifiedBy>Intern 1</cp:lastModifiedBy>
  <cp:revision>97</cp:revision>
  <dcterms:created xsi:type="dcterms:W3CDTF">2011-06-22T17:30:28Z</dcterms:created>
  <dcterms:modified xsi:type="dcterms:W3CDTF">2013-06-19T10:02:24Z</dcterms:modified>
  <cp:category/>
</cp:coreProperties>
</file>