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9" r:id="rId2"/>
    <p:sldId id="284" r:id="rId3"/>
    <p:sldId id="287" r:id="rId4"/>
    <p:sldId id="288" r:id="rId5"/>
    <p:sldId id="292" r:id="rId6"/>
    <p:sldId id="289" r:id="rId7"/>
    <p:sldId id="283" r:id="rId8"/>
    <p:sldId id="264" r:id="rId9"/>
    <p:sldId id="265" r:id="rId10"/>
    <p:sldId id="281" r:id="rId11"/>
    <p:sldId id="282" r:id="rId12"/>
    <p:sldId id="291" r:id="rId13"/>
    <p:sldId id="290" r:id="rId14"/>
    <p:sldId id="293" r:id="rId15"/>
    <p:sldId id="28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65" autoAdjust="0"/>
  </p:normalViewPr>
  <p:slideViewPr>
    <p:cSldViewPr snapToGrid="0" snapToObjects="1">
      <p:cViewPr>
        <p:scale>
          <a:sx n="116" d="100"/>
          <a:sy n="116" d="100"/>
        </p:scale>
        <p:origin x="-1328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84A51-597E-5A4E-8143-88410434CF1A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177D-01C1-3646-B564-2BE1E97EAF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4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Before I begin, I would like to thank you for inviting me here today and more importantly for selecting our project for funding.  We are extremely grateful.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4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Eastern Partnership CSF</a:t>
            </a:r>
            <a:r>
              <a:rPr lang="en-US" baseline="0" dirty="0" smtClean="0"/>
              <a:t> Secretariat!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0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our new grant</a:t>
            </a:r>
            <a:r>
              <a:rPr lang="en-US" baseline="0" dirty="0" smtClean="0"/>
              <a:t> funded by the Eastern Partnership…</a:t>
            </a:r>
            <a:endParaRPr lang="en-US" dirty="0" smtClean="0"/>
          </a:p>
          <a:p>
            <a:r>
              <a:rPr lang="en-US" dirty="0" smtClean="0"/>
              <a:t>Professional participants will</a:t>
            </a:r>
            <a:r>
              <a:rPr lang="en-US" baseline="0" dirty="0" smtClean="0"/>
              <a:t> include representatives from civil society, education &amp; health sectors and local government in each country.  </a:t>
            </a:r>
          </a:p>
          <a:p>
            <a:r>
              <a:rPr lang="en-US" baseline="0" dirty="0" smtClean="0"/>
              <a:t>Particular focus during the event will be on communications- and the importance of evidence-based communication strategies about disability and its impact on advocacy, the media, public, and engaging parents of CWDs.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programmes and projects support…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4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4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this title? Because</a:t>
            </a:r>
            <a:r>
              <a:rPr lang="en-US" baseline="0" dirty="0" smtClean="0"/>
              <a:t> disability- particularly for children-- transcends all of these domains,  From community-based health services to inclusive education opportunities to civil society led advocacy.  It is addressed by multiple sectors including education, health and social services.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established working relationships with the local partners, who are each leaders in their own fields.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Commitment to</a:t>
            </a:r>
            <a:r>
              <a:rPr lang="en-US" baseline="0" dirty="0" smtClean="0"/>
              <a:t> this area already exists in these countries.  They are already doing some very inspiring work in challenging contexts, with varying degrees of government backing.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programmes and projects support…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 go further, I want to introduce</a:t>
            </a:r>
            <a:r>
              <a:rPr lang="en-US" baseline="0" dirty="0" smtClean="0"/>
              <a:t> you to our organisation, the lead partner, and tell you about what we do.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programmes and projects support…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37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examples of our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37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established working relationships with our local partners, and are already working with them on larger EC funded grants.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C177D-01C1-3646-B564-2BE1E97EAF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3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3E18C-6BEA-414D-A6AF-E492B2D46D37}" type="datetimeFigureOut">
              <a:rPr lang="en-US" smtClean="0"/>
              <a:t>15/06/2016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752F-15BC-674B-B7B9-B0C331C5C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9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-template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98"/>
            <a:ext cx="9141027" cy="6858000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1313402" y="3207972"/>
            <a:ext cx="6354791" cy="232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spc="100" dirty="0" smtClean="0">
                <a:solidFill>
                  <a:schemeClr val="bg1"/>
                </a:solidFill>
                <a:latin typeface="Arial"/>
                <a:cs typeface="Arial"/>
              </a:rPr>
              <a:t>Eastern Partnership Civil Society Forum     Re-Granting 2016 </a:t>
            </a:r>
          </a:p>
          <a:p>
            <a:pPr marL="0" indent="0" algn="ctr">
              <a:buNone/>
            </a:pPr>
            <a:r>
              <a:rPr lang="en-GB" sz="2000" b="1" spc="100" dirty="0" smtClean="0">
                <a:solidFill>
                  <a:schemeClr val="bg1"/>
                </a:solidFill>
                <a:latin typeface="Arial"/>
                <a:cs typeface="Arial"/>
              </a:rPr>
              <a:t>Working Group 4 Meeting 15-16 June</a:t>
            </a:r>
          </a:p>
          <a:p>
            <a:pPr marL="0" indent="0" algn="ctr">
              <a:buNone/>
            </a:pPr>
            <a:endParaRPr lang="en-GB" sz="2000" spc="1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sz="2000" spc="100" dirty="0" smtClean="0">
                <a:solidFill>
                  <a:schemeClr val="bg1"/>
                </a:solidFill>
                <a:latin typeface="Arial"/>
                <a:cs typeface="Arial"/>
              </a:rPr>
              <a:t>Lauren Foster Mustardé</a:t>
            </a:r>
          </a:p>
          <a:p>
            <a:pPr marL="0" indent="0" algn="ctr">
              <a:buNone/>
            </a:pPr>
            <a:r>
              <a:rPr lang="en-GB" sz="2000" spc="100" dirty="0" smtClean="0">
                <a:solidFill>
                  <a:schemeClr val="bg1"/>
                </a:solidFill>
                <a:latin typeface="Arial"/>
                <a:cs typeface="Arial"/>
              </a:rPr>
              <a:t>Programme Development Adviser</a:t>
            </a:r>
            <a:endParaRPr lang="en-GB" sz="20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5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0" y="1448206"/>
            <a:ext cx="3146697" cy="4593718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Our Projects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4171044" y="1312970"/>
            <a:ext cx="3842614" cy="45993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i="1" spc="50" dirty="0" smtClean="0">
                <a:cs typeface="Arial"/>
              </a:rPr>
              <a:t>Reducing maternal and neonatal mortality in rural </a:t>
            </a:r>
            <a:r>
              <a:rPr lang="en-GB" sz="2000" b="1" i="1" spc="50" dirty="0" smtClean="0">
                <a:cs typeface="Arial"/>
              </a:rPr>
              <a:t>Afghanistan</a:t>
            </a:r>
            <a:endParaRPr lang="en-GB" sz="2000" b="1" i="1" spc="5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z="2000" i="1" dirty="0"/>
              <a:t>Siberian Initiative for Inclusion – building local partnerships for inclusion of children with disabilities in </a:t>
            </a:r>
            <a:r>
              <a:rPr lang="en-GB" sz="2000" b="1" i="1" dirty="0" smtClean="0"/>
              <a:t>Siberia</a:t>
            </a:r>
          </a:p>
          <a:p>
            <a:pPr>
              <a:spcAft>
                <a:spcPts val="600"/>
              </a:spcAft>
            </a:pPr>
            <a:r>
              <a:rPr lang="en-GB" sz="2000" i="1" dirty="0"/>
              <a:t>Strengthening the capacity of </a:t>
            </a:r>
            <a:r>
              <a:rPr lang="en-GB" sz="2000" i="1" dirty="0" smtClean="0"/>
              <a:t>civil society organisations </a:t>
            </a:r>
            <a:r>
              <a:rPr lang="en-GB" sz="2000" i="1" dirty="0"/>
              <a:t>to support the delivery of reforms that address the rights and needs of young children with disabilities in </a:t>
            </a:r>
            <a:r>
              <a:rPr lang="en-GB" sz="2000" b="1" i="1" dirty="0" smtClean="0"/>
              <a:t>Ukraine.</a:t>
            </a:r>
            <a:r>
              <a:rPr lang="en-GB" sz="2000" b="1" dirty="0" smtClean="0"/>
              <a:t> </a:t>
            </a:r>
            <a:endParaRPr lang="en-GB" sz="2000" b="1" spc="50" dirty="0" smtClean="0">
              <a:cs typeface="Arial"/>
            </a:endParaRPr>
          </a:p>
          <a:p>
            <a:pPr>
              <a:spcAft>
                <a:spcPts val="600"/>
              </a:spcAft>
            </a:pPr>
            <a:endParaRPr lang="en-GB" sz="2000" spc="5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4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8" y="1448206"/>
            <a:ext cx="3119900" cy="4593718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Our Projects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4171044" y="1312970"/>
            <a:ext cx="3842614" cy="45993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i="1" dirty="0"/>
              <a:t>Improving access to </a:t>
            </a:r>
            <a:r>
              <a:rPr lang="en-GB" sz="2000" i="1" dirty="0" smtClean="0"/>
              <a:t>preschool </a:t>
            </a:r>
            <a:r>
              <a:rPr lang="en-GB" sz="2000" i="1" dirty="0"/>
              <a:t>support services for vulnerable children with special needs in </a:t>
            </a:r>
            <a:r>
              <a:rPr lang="en-GB" sz="2000" b="1" i="1" dirty="0" smtClean="0"/>
              <a:t>Moldova</a:t>
            </a:r>
          </a:p>
          <a:p>
            <a:pPr>
              <a:spcAft>
                <a:spcPts val="600"/>
              </a:spcAft>
            </a:pPr>
            <a:r>
              <a:rPr lang="en-GB" sz="2000" i="1" dirty="0"/>
              <a:t>Putting families first: safe, sustainable families in urban and rural communities in </a:t>
            </a:r>
            <a:r>
              <a:rPr lang="en-GB" sz="2000" b="1" i="1" dirty="0" smtClean="0"/>
              <a:t>Tajikistan</a:t>
            </a:r>
          </a:p>
          <a:p>
            <a:pPr>
              <a:spcAft>
                <a:spcPts val="600"/>
              </a:spcAft>
            </a:pPr>
            <a:r>
              <a:rPr lang="en-GB" sz="2000" i="1" dirty="0" smtClean="0"/>
              <a:t>Developing </a:t>
            </a:r>
            <a:r>
              <a:rPr lang="en-GB" sz="2000" i="1" dirty="0"/>
              <a:t>a pilot advocacy service in </a:t>
            </a:r>
            <a:r>
              <a:rPr lang="en-GB" sz="2000" b="1" i="1" dirty="0"/>
              <a:t>Belarus</a:t>
            </a:r>
            <a:r>
              <a:rPr lang="en-GB" sz="2000" i="1" dirty="0"/>
              <a:t> to protect the rights of children with severe disabilities and children with life-</a:t>
            </a:r>
            <a:r>
              <a:rPr lang="en-GB" sz="2000" i="1" dirty="0" smtClean="0"/>
              <a:t>limiting conditions.</a:t>
            </a:r>
            <a:endParaRPr lang="en-GB" sz="2000" b="1" spc="50" dirty="0" smtClean="0">
              <a:cs typeface="Arial"/>
            </a:endParaRPr>
          </a:p>
          <a:p>
            <a:pPr>
              <a:spcAft>
                <a:spcPts val="600"/>
              </a:spcAft>
            </a:pPr>
            <a:endParaRPr lang="en-GB" sz="2000" spc="5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2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mplat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0" y="-416051"/>
            <a:ext cx="9132109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Our Major Donors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943" y="2191431"/>
            <a:ext cx="2257462" cy="1684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926" y="2227754"/>
            <a:ext cx="2131125" cy="1418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584" y="2227754"/>
            <a:ext cx="1500815" cy="1648091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4" y="583253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mplat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Grant Activities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889000" y="1426309"/>
            <a:ext cx="7434385" cy="4542691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/>
              <a:t>Background research (June – July):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Mapping exercise, policy analysis of each country for comparison.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Review of key initiatives and trends at the EU level, with a focus on the UK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Production of a report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/>
              <a:t>Regional Forum Event (September/October):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Hosting a regional event in Kyiv with professionals from each country</a:t>
            </a:r>
            <a:r>
              <a:rPr lang="en-US" sz="2400" dirty="0"/>
              <a:t> </a:t>
            </a:r>
            <a:r>
              <a:rPr lang="en-US" sz="2400" dirty="0" smtClean="0"/>
              <a:t>focusing on challenges, innovations and shared strategy.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Production of a report and recommendations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Facilitation of an online professional network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9" y="612361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mplat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What has been done already?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889000" y="1426309"/>
            <a:ext cx="7434385" cy="45426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Partner MoUs drafted and signed;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Financial admin procedures initiated by HealthProm;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Work plan circulated and discussed with partners;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Protocol for Phase 1 (Background Research) developed;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Questionnaire developed and circulated to partners;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Plan developed for EU and UK background research;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Location of Regional Forum Event selected.  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6" y="612361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mplat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Questions?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889000" y="1563077"/>
            <a:ext cx="7434385" cy="384907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en-GB" sz="2000" spc="50" dirty="0" smtClean="0">
              <a:latin typeface="Arial"/>
              <a:cs typeface="Arial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GB" sz="2000" spc="50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120900"/>
            <a:ext cx="3657600" cy="2609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9" y="612361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-template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98"/>
            <a:ext cx="914102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7048" y="6160520"/>
            <a:ext cx="314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Registered charity number: 1100459</a:t>
            </a:r>
            <a:endParaRPr lang="en-GB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313402" y="5181729"/>
            <a:ext cx="6354791" cy="848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spc="100" dirty="0" smtClean="0">
                <a:solidFill>
                  <a:srgbClr val="66CCCC"/>
                </a:solidFill>
                <a:latin typeface="Arial"/>
                <a:cs typeface="Arial"/>
              </a:rPr>
              <a:t>www.healthprom.org</a:t>
            </a:r>
          </a:p>
          <a:p>
            <a:pPr marL="0" indent="0" algn="ctr">
              <a:buNone/>
            </a:pPr>
            <a:r>
              <a:rPr lang="en-GB" sz="2000" spc="100" dirty="0" smtClean="0">
                <a:solidFill>
                  <a:srgbClr val="66CCCC"/>
                </a:solidFill>
                <a:latin typeface="Arial"/>
                <a:cs typeface="Arial"/>
              </a:rPr>
              <a:t>facebook.com/HealthProm</a:t>
            </a:r>
            <a:r>
              <a:rPr lang="en-GB" sz="2000" spc="100" dirty="0">
                <a:solidFill>
                  <a:srgbClr val="66CCCC"/>
                </a:solidFill>
                <a:latin typeface="Arial"/>
                <a:cs typeface="Arial"/>
              </a:rPr>
              <a:t> </a:t>
            </a:r>
            <a:r>
              <a:rPr lang="en-GB" sz="2000" spc="100" dirty="0" smtClean="0">
                <a:solidFill>
                  <a:srgbClr val="66CCCC"/>
                </a:solidFill>
                <a:latin typeface="Arial"/>
                <a:cs typeface="Arial"/>
              </a:rPr>
              <a:t>· twitter: @healthprom</a:t>
            </a:r>
            <a:endParaRPr lang="en-GB" sz="2000" spc="100" dirty="0">
              <a:solidFill>
                <a:srgbClr val="66CCCC"/>
              </a:solidFill>
              <a:latin typeface="Arial"/>
              <a:cs typeface="Arial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313402" y="3865767"/>
            <a:ext cx="6354791" cy="885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spc="100" dirty="0" smtClean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</a:p>
          <a:p>
            <a:pPr marL="0" indent="0" algn="ctr">
              <a:buNone/>
            </a:pPr>
            <a:r>
              <a:rPr lang="en-GB" sz="2000" spc="100" dirty="0" smtClean="0">
                <a:solidFill>
                  <a:schemeClr val="bg1"/>
                </a:solidFill>
                <a:latin typeface="Arial"/>
                <a:cs typeface="Arial"/>
              </a:rPr>
              <a:t>lauren@healthprom.org </a:t>
            </a:r>
            <a:endParaRPr lang="en-GB" sz="20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0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mplat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Presentation </a:t>
            </a:r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Outline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889000" y="1426309"/>
            <a:ext cx="7434385" cy="454269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Provide a summary of our newly funded grant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Provide an introduction to grant lead organisation, HealthProm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Answer any questions</a:t>
            </a:r>
            <a:endParaRPr lang="en-US" sz="2400" dirty="0" smtClean="0"/>
          </a:p>
        </p:txBody>
      </p:sp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2" y="612361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The Grant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889000" y="1426309"/>
            <a:ext cx="7434385" cy="4542691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b="1" i="1" dirty="0" smtClean="0"/>
              <a:t>Communities, Classrooms &amp; Civil Society: Sharing Experience &amp; Developing Regional Approaches to Addressing the Rights and Needs of Children with Disabilities in Belarus, Moldova and Ukraine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i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err="1" smtClean="0"/>
              <a:t>HealthProm</a:t>
            </a:r>
            <a:r>
              <a:rPr lang="en-US" sz="2000" dirty="0" smtClean="0"/>
              <a:t>, UK (lead)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Belarusian Children’s Hospice</a:t>
            </a:r>
            <a:r>
              <a:rPr lang="en-US" sz="2000" dirty="0" smtClean="0"/>
              <a:t>, Belarus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Partnerships for </a:t>
            </a:r>
            <a:r>
              <a:rPr lang="en-US" sz="2000" b="1" dirty="0" smtClean="0"/>
              <a:t>Every </a:t>
            </a:r>
            <a:r>
              <a:rPr lang="en-US" sz="2000" b="1" dirty="0" smtClean="0"/>
              <a:t>Child</a:t>
            </a:r>
            <a:r>
              <a:rPr lang="en-US" sz="2000" dirty="0" smtClean="0"/>
              <a:t>, Moldova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/>
              <a:t>Early Intervention Institute </a:t>
            </a:r>
            <a:r>
              <a:rPr lang="en-US" sz="2000" dirty="0" smtClean="0"/>
              <a:t>(Kharkiv), </a:t>
            </a:r>
            <a:r>
              <a:rPr lang="en-US" sz="2000" dirty="0" smtClean="0"/>
              <a:t>Ukraine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Grant amount: € 24,681</a:t>
            </a:r>
            <a:endParaRPr lang="en-US" sz="2000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4" y="612361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mplat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Grant Objectives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889000" y="1426309"/>
            <a:ext cx="7434385" cy="454269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/>
              <a:t>Overall objective: </a:t>
            </a:r>
            <a:r>
              <a:rPr lang="en-US" sz="2400" dirty="0" smtClean="0"/>
              <a:t>to galvanise regional commitment to addressing the rights and needs of children with disabilities and to facilitate the development of regional approaches to this end.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/>
              <a:t>Mechanisms</a:t>
            </a:r>
            <a:r>
              <a:rPr lang="en-US" sz="2400" b="1" dirty="0" smtClean="0"/>
              <a:t>: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/>
              <a:t>Sharing multi-sectoral experience, skills and innovations from each country;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/>
              <a:t>Developing strategies to address shared challenges where possible.  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0" y="612361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mplat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8"/>
            <a:ext cx="9132109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Target Groups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889000" y="1426309"/>
            <a:ext cx="7434385" cy="45426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Civil society organisations</a:t>
            </a:r>
            <a:r>
              <a:rPr lang="en-US" sz="2800" dirty="0"/>
              <a:t> </a:t>
            </a:r>
            <a:r>
              <a:rPr lang="en-US" sz="2200" dirty="0" smtClean="0"/>
              <a:t>(disability and parent led)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Health, education and social care professionals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Local and national authorities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800" b="1" dirty="0" smtClean="0"/>
              <a:t>Final beneficiaries: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Children with disabilities and their families</a:t>
            </a:r>
            <a:endParaRPr lang="en-US" sz="2800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2" y="617194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mplat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889000" y="1426309"/>
            <a:ext cx="7434385" cy="454269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en-US" sz="2400" dirty="0" smtClean="0"/>
          </a:p>
          <a:p>
            <a:pPr marL="0" indent="0" algn="ctr">
              <a:spcAft>
                <a:spcPts val="600"/>
              </a:spcAft>
              <a:buNone/>
            </a:pPr>
            <a:endParaRPr lang="en-US" sz="24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6000" b="1" dirty="0" smtClean="0">
                <a:solidFill>
                  <a:schemeClr val="accent1"/>
                </a:solidFill>
              </a:rPr>
              <a:t>Health</a:t>
            </a:r>
            <a:r>
              <a:rPr lang="en-US" sz="6000" b="1" dirty="0" smtClean="0">
                <a:solidFill>
                  <a:schemeClr val="accent5"/>
                </a:solidFill>
              </a:rPr>
              <a:t>Prom</a:t>
            </a:r>
            <a:endParaRPr lang="en-US" sz="6000" b="1" dirty="0">
              <a:solidFill>
                <a:schemeClr val="accent5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2" y="612361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Who are we?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3514187" y="1312970"/>
            <a:ext cx="4499472" cy="459933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900" spc="50" dirty="0">
                <a:latin typeface="Arial"/>
                <a:cs typeface="Arial"/>
              </a:rPr>
              <a:t>We are a small international NGO based in London, working to support vulnerable children, women and families in Eastern Europe, Central Asia and the former Soviet Union</a:t>
            </a:r>
            <a:r>
              <a:rPr lang="en-GB" sz="1900" spc="50" dirty="0" smtClean="0">
                <a:latin typeface="Arial"/>
                <a:cs typeface="Arial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900" spc="50" dirty="0">
                <a:latin typeface="Arial"/>
                <a:cs typeface="Arial"/>
              </a:rPr>
              <a:t>Our work addresses </a:t>
            </a:r>
            <a:r>
              <a:rPr lang="en-GB" sz="1900" b="1" spc="50" dirty="0">
                <a:latin typeface="Arial"/>
                <a:cs typeface="Arial"/>
              </a:rPr>
              <a:t>3 key </a:t>
            </a:r>
            <a:r>
              <a:rPr lang="en-GB" sz="1900" b="1" spc="50" dirty="0" smtClean="0">
                <a:latin typeface="Arial"/>
                <a:cs typeface="Arial"/>
              </a:rPr>
              <a:t>challenges</a:t>
            </a:r>
            <a:r>
              <a:rPr lang="en-GB" sz="1900" spc="50" dirty="0" smtClean="0">
                <a:latin typeface="Arial"/>
                <a:cs typeface="Arial"/>
              </a:rPr>
              <a:t>: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1900" spc="50" dirty="0">
                <a:latin typeface="Arial"/>
                <a:cs typeface="Arial"/>
              </a:rPr>
              <a:t>Poor maternal and child health;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1900" spc="50" dirty="0">
                <a:latin typeface="Arial"/>
                <a:cs typeface="Arial"/>
              </a:rPr>
              <a:t>High levels of institutionalisation of young children;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1900" spc="50" dirty="0">
                <a:latin typeface="Arial"/>
                <a:cs typeface="Arial"/>
              </a:rPr>
              <a:t>Social exclusion of children with disabilities.</a:t>
            </a:r>
          </a:p>
          <a:p>
            <a:pPr marL="0" indent="0">
              <a:spcAft>
                <a:spcPts val="600"/>
              </a:spcAft>
              <a:buNone/>
            </a:pPr>
            <a:endParaRPr lang="en-GB" sz="2000" spc="50" dirty="0">
              <a:latin typeface="Arial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000" spc="50" dirty="0">
              <a:latin typeface="Arial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000" spc="50" dirty="0" smtClean="0">
              <a:cs typeface="Arial"/>
            </a:endParaRPr>
          </a:p>
        </p:txBody>
      </p:sp>
      <p:pic>
        <p:nvPicPr>
          <p:cNvPr id="7" name="Picture 6" descr="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6" y="1312970"/>
            <a:ext cx="2723163" cy="4084745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3" y="612361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mplate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98"/>
            <a:ext cx="9132109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Our Countries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5366576" y="1478464"/>
            <a:ext cx="2362443" cy="384907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spc="50" dirty="0" smtClean="0">
                <a:latin typeface="Arial"/>
                <a:cs typeface="Arial"/>
              </a:rPr>
              <a:t>Afghanistan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spc="50" dirty="0" smtClean="0">
                <a:latin typeface="Arial"/>
                <a:cs typeface="Arial"/>
              </a:rPr>
              <a:t>Belarus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spc="50" dirty="0" smtClean="0">
                <a:latin typeface="Arial"/>
                <a:cs typeface="Arial"/>
              </a:rPr>
              <a:t>Kyrgyzstan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spc="50" dirty="0" smtClean="0">
                <a:latin typeface="Arial"/>
                <a:cs typeface="Arial"/>
              </a:rPr>
              <a:t>Moldova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spc="50" dirty="0" smtClean="0">
                <a:latin typeface="Arial"/>
                <a:cs typeface="Arial"/>
              </a:rPr>
              <a:t>Russia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spc="50" dirty="0" smtClean="0">
                <a:latin typeface="Arial"/>
                <a:cs typeface="Arial"/>
              </a:rPr>
              <a:t>Tajikistan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spc="50" dirty="0" smtClean="0">
                <a:latin typeface="Arial"/>
                <a:cs typeface="Arial"/>
              </a:rPr>
              <a:t>Ukraine</a:t>
            </a:r>
          </a:p>
        </p:txBody>
      </p:sp>
      <p:pic>
        <p:nvPicPr>
          <p:cNvPr id="7" name="Picture 6" descr="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18" y="1426309"/>
            <a:ext cx="3059503" cy="4498602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5" y="612361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-templates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6308"/>
          </a:xfrm>
        </p:spPr>
        <p:txBody>
          <a:bodyPr>
            <a:normAutofit/>
          </a:bodyPr>
          <a:lstStyle/>
          <a:p>
            <a:r>
              <a:rPr lang="en-GB" sz="4000" b="1" spc="50" dirty="0" smtClean="0">
                <a:solidFill>
                  <a:schemeClr val="accent1"/>
                </a:solidFill>
                <a:latin typeface="Arial"/>
                <a:cs typeface="Arial"/>
              </a:rPr>
              <a:t>What do we do?</a:t>
            </a:r>
            <a:endParaRPr lang="en-GB" sz="4000" b="1" spc="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sz="half" idx="1"/>
          </p:nvPr>
        </p:nvSpPr>
        <p:spPr>
          <a:xfrm>
            <a:off x="889000" y="1426309"/>
            <a:ext cx="7434385" cy="454269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O</a:t>
            </a:r>
            <a:r>
              <a:rPr lang="en-US" sz="2000" dirty="0" smtClean="0"/>
              <a:t>ur </a:t>
            </a:r>
            <a:r>
              <a:rPr lang="en-US" sz="2000" b="1" dirty="0"/>
              <a:t>mission</a:t>
            </a:r>
            <a:r>
              <a:rPr lang="en-US" sz="2000" dirty="0"/>
              <a:t> is to work together with local partners to promote health and social care for vulnerable children and their </a:t>
            </a:r>
            <a:r>
              <a:rPr lang="en-US" sz="2000" dirty="0" smtClean="0"/>
              <a:t>families.</a:t>
            </a:r>
            <a:r>
              <a:rPr lang="en-US" sz="2000" dirty="0"/>
              <a:t>  Our work is guided by </a:t>
            </a:r>
            <a:r>
              <a:rPr lang="en-US" sz="2000" dirty="0" smtClean="0"/>
              <a:t>building </a:t>
            </a:r>
            <a:r>
              <a:rPr lang="en-US" sz="2000" dirty="0"/>
              <a:t>local </a:t>
            </a:r>
            <a:r>
              <a:rPr lang="en-US" sz="2000" dirty="0" smtClean="0"/>
              <a:t>capacity, </a:t>
            </a:r>
            <a:r>
              <a:rPr lang="en-US" sz="2000" dirty="0"/>
              <a:t>evidence-based practice and working through partnership</a:t>
            </a:r>
            <a:r>
              <a:rPr lang="en-US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We </a:t>
            </a:r>
            <a:r>
              <a:rPr lang="en-US" sz="2000" dirty="0" smtClean="0"/>
              <a:t>support…</a:t>
            </a:r>
          </a:p>
          <a:p>
            <a:pPr lvl="1">
              <a:spcAft>
                <a:spcPts val="600"/>
              </a:spcAft>
            </a:pPr>
            <a:r>
              <a:rPr lang="en-US" sz="1800" b="1" dirty="0" smtClean="0"/>
              <a:t>Health and social services </a:t>
            </a:r>
            <a:r>
              <a:rPr lang="en-US" sz="1800" dirty="0"/>
              <a:t>to improve maternal and child health and better support vulnerable </a:t>
            </a:r>
            <a:r>
              <a:rPr lang="en-US" sz="1800" dirty="0" smtClean="0"/>
              <a:t>families; </a:t>
            </a:r>
          </a:p>
          <a:p>
            <a:pPr lvl="1">
              <a:spcAft>
                <a:spcPts val="600"/>
              </a:spcAft>
            </a:pPr>
            <a:r>
              <a:rPr lang="en-US" sz="1800" b="1" dirty="0"/>
              <a:t>S</a:t>
            </a:r>
            <a:r>
              <a:rPr lang="en-US" sz="1800" b="1" dirty="0" smtClean="0"/>
              <a:t>chools</a:t>
            </a:r>
            <a:r>
              <a:rPr lang="en-US" sz="1800" dirty="0" smtClean="0"/>
              <a:t> </a:t>
            </a:r>
            <a:r>
              <a:rPr lang="en-US" sz="1800" dirty="0"/>
              <a:t>to improve inclusive education opportunities for children with </a:t>
            </a:r>
            <a:r>
              <a:rPr lang="en-US" sz="1800" dirty="0" smtClean="0"/>
              <a:t>disabilities; </a:t>
            </a:r>
            <a:endParaRPr lang="en-US" sz="1800" b="1" dirty="0" smtClean="0"/>
          </a:p>
          <a:p>
            <a:pPr lvl="1">
              <a:spcAft>
                <a:spcPts val="600"/>
              </a:spcAft>
            </a:pPr>
            <a:r>
              <a:rPr lang="en-US" sz="1800" b="1" dirty="0"/>
              <a:t>C</a:t>
            </a:r>
            <a:r>
              <a:rPr lang="en-US" sz="1800" b="1" dirty="0" smtClean="0"/>
              <a:t>ivil </a:t>
            </a:r>
            <a:r>
              <a:rPr lang="en-US" sz="1800" b="1" dirty="0"/>
              <a:t>society organisations</a:t>
            </a:r>
            <a:r>
              <a:rPr lang="en-US" sz="1800" dirty="0"/>
              <a:t> and </a:t>
            </a:r>
            <a:r>
              <a:rPr lang="en-US" sz="1800" b="1" dirty="0"/>
              <a:t>community groups</a:t>
            </a:r>
            <a:r>
              <a:rPr lang="en-US" sz="1800" dirty="0"/>
              <a:t> to prevent child abandonment and </a:t>
            </a:r>
            <a:r>
              <a:rPr lang="en-US" sz="1800" dirty="0" smtClean="0"/>
              <a:t>promote grassroots advocacy for vulnerable children; and </a:t>
            </a:r>
          </a:p>
          <a:p>
            <a:pPr lvl="1">
              <a:spcAft>
                <a:spcPts val="600"/>
              </a:spcAft>
            </a:pPr>
            <a:r>
              <a:rPr lang="en-US" sz="1800" b="1" dirty="0" smtClean="0"/>
              <a:t>Governments</a:t>
            </a:r>
            <a:r>
              <a:rPr lang="en-US" sz="1800" dirty="0" smtClean="0"/>
              <a:t> </a:t>
            </a:r>
            <a:r>
              <a:rPr lang="en-US" sz="1800" dirty="0"/>
              <a:t>in their efforts towards de-institutionalisation of care and inclusive education.</a:t>
            </a:r>
            <a:endParaRPr lang="en-GB" sz="1800" spc="50" dirty="0" smtClean="0">
              <a:latin typeface="Arial"/>
              <a:cs typeface="Arial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0" y="6123614"/>
            <a:ext cx="2249031" cy="6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852</Words>
  <Application>Microsoft Macintosh PowerPoint</Application>
  <PresentationFormat>On-screen Show (4:3)</PresentationFormat>
  <Paragraphs>119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Presentation Outline</vt:lpstr>
      <vt:lpstr>The Grant</vt:lpstr>
      <vt:lpstr>Grant Objectives</vt:lpstr>
      <vt:lpstr>Target Groups</vt:lpstr>
      <vt:lpstr>PowerPoint Presentation</vt:lpstr>
      <vt:lpstr>Who are we?</vt:lpstr>
      <vt:lpstr>Our Countries</vt:lpstr>
      <vt:lpstr>What do we do?</vt:lpstr>
      <vt:lpstr>Our Projects</vt:lpstr>
      <vt:lpstr>Our Projects</vt:lpstr>
      <vt:lpstr>Our Major Donors</vt:lpstr>
      <vt:lpstr>Grant Activities</vt:lpstr>
      <vt:lpstr>What has been done already?</vt:lpstr>
      <vt:lpstr>Questions?</vt:lpstr>
      <vt:lpstr>PowerPoint Presentation</vt:lpstr>
    </vt:vector>
  </TitlesOfParts>
  <Company>Get Up And Go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Adams</dc:creator>
  <cp:lastModifiedBy>Lauren Foster</cp:lastModifiedBy>
  <cp:revision>56</cp:revision>
  <dcterms:created xsi:type="dcterms:W3CDTF">2016-05-11T06:00:25Z</dcterms:created>
  <dcterms:modified xsi:type="dcterms:W3CDTF">2016-06-15T15:32:58Z</dcterms:modified>
</cp:coreProperties>
</file>